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4" r:id="rId3"/>
    <p:sldId id="258" r:id="rId4"/>
    <p:sldId id="265" r:id="rId5"/>
    <p:sldId id="260" r:id="rId6"/>
    <p:sldId id="259" r:id="rId7"/>
    <p:sldId id="266" r:id="rId8"/>
    <p:sldId id="267" r:id="rId9"/>
    <p:sldId id="268" r:id="rId10"/>
    <p:sldId id="269" r:id="rId11"/>
    <p:sldId id="263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412" y="-10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34BC68E-3913-4E7C-A051-6DE49B428ADC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042E452-E122-4D0E-99A9-678378F65B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0406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ề bản chiế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Tiêu đề phụ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vi-VN" smtClean="0"/>
              <a:t>Bấm &amp; sửa kiểu phụ đề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2B75E-05AD-4C05-8DC0-4A8D7C126E7C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87E39-7CA7-40CB-B85D-8AA65ADCB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ề và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ộ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5461F-D30A-4DDF-8A03-DE23111E4A81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B22CC-8820-4E1D-89B5-ADDDAE3A4D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ầu trang của Phầ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82E13-983C-4474-A59B-418BF88A25AA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5EA26-7CB3-4CBC-9240-04468B80AB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ội dung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ội dung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5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04E32-3180-42DE-BD10-B1442E70EE0B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6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5E8-7AEC-43F5-A7B7-A314A8A98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ép so s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4" name="Chỗ dành sẵn cho Nội dung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5" name="Chỗ dành sẵn cho Văn bản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6" name="Chỗ dành sẵn cho Nội dung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7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CB86B-827E-4C47-8A67-85B2C51BDDE2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8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35A86-C82B-4D4F-9F68-D4FF551ADE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ỉ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4046D-0F73-4E72-835F-33BAB59259B9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4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8CFE5-4402-43F1-A0ED-50960DFB48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ố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CE8C7-A671-4E3E-A687-6C63F921505E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3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1E804-F0A1-4806-8B4B-8945A742F1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ội dung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ội dung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Văn bản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5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74823-4537-4CFC-AA4C-0C78669FC587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6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8897F-6929-4D2A-B83C-121BAF3129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Ảnh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Hình ảnh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Chỗ dành sẵn cho Văn bản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5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B8E6A-8B5D-4144-AFA4-B4E6AC868ABF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6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BC03E-2C1A-4F38-BF31-7F307BEBA8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Dọ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8ED54-B583-43AA-9AC6-366FDE98B036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9CFED-54E8-442D-BC3C-B177C7A198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Dọc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Dọc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99802-9310-445B-B771-890F7AC0E3C6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B31E2-9688-4721-9B8B-734BB67D7E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êu đề bản chiếu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gray">
          <a:xfrm>
            <a:off x="7391400" y="5867400"/>
            <a:ext cx="1384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800" b="1" i="1" smtClean="0">
                <a:solidFill>
                  <a:srgbClr val="FFFFFF"/>
                </a:solidFill>
                <a:latin typeface="Arial" charset="0"/>
              </a:rPr>
              <a:t>LOGO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457200" y="1657350"/>
            <a:ext cx="7543800" cy="838200"/>
          </a:xfrm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vi-VN" noProof="0" smtClean="0"/>
              <a:t>Bấm &amp; sửa kiểu tiêu đề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533400" y="2667000"/>
            <a:ext cx="5181600" cy="457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/>
            </a:lvl1pPr>
          </a:lstStyle>
          <a:p>
            <a:pPr lvl="0"/>
            <a:r>
              <a:rPr lang="vi-VN" noProof="0" smtClean="0"/>
              <a:t>Bấm &amp; sửa kiểu phụ đề</a:t>
            </a:r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gray">
          <a:xfrm>
            <a:off x="457200" y="6477000"/>
            <a:ext cx="2133600" cy="1714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 bwMode="gray">
          <a:xfrm>
            <a:off x="6553200" y="6477000"/>
            <a:ext cx="2133600" cy="1714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3ECC63A-64D6-4F06-8017-6EF8053B4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ề và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ộ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FBDE908-84BD-41B7-864F-A036999F83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ầu trang của Phầ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9D3426A-06EA-407D-930B-083984B063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ội dung 2"/>
          <p:cNvSpPr>
            <a:spLocks noGrp="1"/>
          </p:cNvSpPr>
          <p:nvPr>
            <p:ph sz="half" idx="1"/>
          </p:nvPr>
        </p:nvSpPr>
        <p:spPr>
          <a:xfrm>
            <a:off x="533400" y="1219200"/>
            <a:ext cx="40005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ội dung 3"/>
          <p:cNvSpPr>
            <a:spLocks noGrp="1"/>
          </p:cNvSpPr>
          <p:nvPr>
            <p:ph sz="half" idx="2"/>
          </p:nvPr>
        </p:nvSpPr>
        <p:spPr>
          <a:xfrm>
            <a:off x="4686300" y="1219200"/>
            <a:ext cx="40005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5" name="Chỗ dành sẵn cho Ngày tháng 4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Chỗ dành sẵn cho Số hiệu Bản chiếu 6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6918764-4EA5-438E-82F9-A202ABAA2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ép so s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4" name="Chỗ dành sẵn cho Nội dung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5" name="Chỗ dành sẵn cho Văn bản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6" name="Chỗ dành sẵn cho Nội dung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7" name="Chỗ dành sẵn cho Ngày tháng 6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9" name="Chỗ dành sẵn cho Số hiệu Bản chiếu 8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FF3D1C5-4BE2-4799-9E6C-140DCB135B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ỉ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gày tháng 2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Chỗ dành sẵn cho Số hiệu Bản chiếu 4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F330E78-E5DA-4F7C-901A-717D03CE5F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ố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ày tháng 1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" name="Chỗ dành sẵn cho Số hiệu Bản chiếu 3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06203B3-D34E-4B9C-9590-BE72CEA70B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ội dung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Nội dung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Văn bản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5" name="Chỗ dành sẵn cho Ngày tháng 4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Chỗ dành sẵn cho Số hiệu Bản chiếu 6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46968D3-A21E-4620-9755-3F361A17A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Ảnh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Hình ảnh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vi-VN" noProof="0" smtClean="0"/>
              <a:t>Bấm biểu tượng để thêm hình ảnh</a:t>
            </a:r>
            <a:endParaRPr lang="en-US" noProof="0"/>
          </a:p>
        </p:txBody>
      </p:sp>
      <p:sp>
        <p:nvSpPr>
          <p:cNvPr id="4" name="Chỗ dành sẵn cho Văn bản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vi-VN" smtClean="0"/>
              <a:t>Bấm &amp; sửa kiểu tiêu đề</a:t>
            </a:r>
          </a:p>
        </p:txBody>
      </p:sp>
      <p:sp>
        <p:nvSpPr>
          <p:cNvPr id="5" name="Chỗ dành sẵn cho Ngày tháng 4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Chỗ dành sẵn cho Số hiệu Bản chiếu 6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2E2D01B-BDC7-495E-A498-0C8048BE9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Dọ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9FD61C9-2090-4298-9D9C-E6647143DD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ề Dọc 1"/>
          <p:cNvSpPr>
            <a:spLocks noGrp="1"/>
          </p:cNvSpPr>
          <p:nvPr>
            <p:ph type="title" orient="vert"/>
          </p:nvPr>
        </p:nvSpPr>
        <p:spPr>
          <a:xfrm>
            <a:off x="6648450" y="457200"/>
            <a:ext cx="2038350" cy="5943600"/>
          </a:xfrm>
        </p:spPr>
        <p:txBody>
          <a:bodyPr vert="eaVert"/>
          <a:lstStyle/>
          <a:p>
            <a:r>
              <a:rPr lang="vi-VN" smtClean="0"/>
              <a:t>Bấm &amp; sửa kiểu tiêu đề</a:t>
            </a:r>
            <a:endParaRPr lang="en-US"/>
          </a:p>
        </p:txBody>
      </p:sp>
      <p:sp>
        <p:nvSpPr>
          <p:cNvPr id="3" name="Chỗ dành sẵn cho Văn bản Dọc 2"/>
          <p:cNvSpPr>
            <a:spLocks noGrp="1"/>
          </p:cNvSpPr>
          <p:nvPr>
            <p:ph type="body" orient="vert" idx="1"/>
          </p:nvPr>
        </p:nvSpPr>
        <p:spPr>
          <a:xfrm>
            <a:off x="533400" y="457200"/>
            <a:ext cx="5962650" cy="5943600"/>
          </a:xfrm>
        </p:spPr>
        <p:txBody>
          <a:bodyPr vert="eaVert"/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A700F0B-870B-4CF4-9C3A-7BDD387882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hỗ dành sẵn cho Tiêu đề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smtClean="0"/>
              <a:t>Bấm &amp; sửa kiểu tiêu đề</a:t>
            </a:r>
            <a:endParaRPr lang="en-US" smtClean="0"/>
          </a:p>
        </p:txBody>
      </p:sp>
      <p:sp>
        <p:nvSpPr>
          <p:cNvPr id="1027" name="Chỗ dành sẵn cho Văn bản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 smtClean="0"/>
          </a:p>
        </p:txBody>
      </p:sp>
      <p:sp>
        <p:nvSpPr>
          <p:cNvPr id="4" name="Chỗ dành sẵn cho Ngày tháng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3BFA6D-E87F-44CA-8C71-325476F4ADBA}" type="datetimeFigureOut">
              <a:rPr lang="en-US"/>
              <a:pPr>
                <a:defRPr/>
              </a:pPr>
              <a:t>16/06/2020</a:t>
            </a:fld>
            <a:endParaRPr lang="en-US"/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Chỗ dành sẵn cho Số hiệu Bản chiế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BE56B0-CF91-43FF-8479-0B247EC1F9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33400" y="457200"/>
            <a:ext cx="731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smtClean="0"/>
              <a:t>Bấm &amp; sửa kiểu tiêu đề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7000"/>
            <a:ext cx="12192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524500" y="6477000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676400" y="6477000"/>
            <a:ext cx="12954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AED796-A0C0-40EC-9347-B93ACBBB1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19200"/>
            <a:ext cx="815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smtClean="0"/>
              <a:t>Bấm &amp; sửa kiểu tiêu đề</a:t>
            </a:r>
          </a:p>
          <a:p>
            <a:pPr lvl="1"/>
            <a:r>
              <a:rPr lang="vi-VN" smtClean="0"/>
              <a:t>Mức hai</a:t>
            </a:r>
          </a:p>
          <a:p>
            <a:pPr lvl="2"/>
            <a:r>
              <a:rPr lang="vi-VN" smtClean="0"/>
              <a:t>Mức ba</a:t>
            </a:r>
          </a:p>
          <a:p>
            <a:pPr lvl="3"/>
            <a:r>
              <a:rPr lang="vi-VN" smtClean="0"/>
              <a:t>Mức bốn</a:t>
            </a:r>
          </a:p>
          <a:p>
            <a:pPr lvl="4"/>
            <a:r>
              <a:rPr lang="vi-VN" smtClean="0"/>
              <a:t>Mức năm</a:t>
            </a:r>
            <a:endParaRPr lang="en-US" smtClean="0"/>
          </a:p>
        </p:txBody>
      </p:sp>
      <p:sp>
        <p:nvSpPr>
          <p:cNvPr id="2055" name="Text Box 30"/>
          <p:cNvSpPr txBox="1">
            <a:spLocks noChangeArrowheads="1"/>
          </p:cNvSpPr>
          <p:nvPr/>
        </p:nvSpPr>
        <p:spPr bwMode="black">
          <a:xfrm>
            <a:off x="7381875" y="6403975"/>
            <a:ext cx="1384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defRPr/>
            </a:pPr>
            <a:r>
              <a:rPr lang="en-US" sz="2000" b="1" i="1" smtClean="0">
                <a:solidFill>
                  <a:srgbClr val="FFFFFF"/>
                </a:solidFill>
                <a:latin typeface="Arial" charset="0"/>
              </a:rPr>
              <a:t>LOGO</a:t>
            </a:r>
          </a:p>
        </p:txBody>
      </p:sp>
      <p:grpSp>
        <p:nvGrpSpPr>
          <p:cNvPr id="2056" name="Group 32"/>
          <p:cNvGrpSpPr>
            <a:grpSpLocks/>
          </p:cNvGrpSpPr>
          <p:nvPr/>
        </p:nvGrpSpPr>
        <p:grpSpPr bwMode="auto">
          <a:xfrm>
            <a:off x="152400" y="838200"/>
            <a:ext cx="8153400" cy="76200"/>
            <a:chOff x="0" y="528"/>
            <a:chExt cx="5232" cy="48"/>
          </a:xfrm>
        </p:grpSpPr>
        <p:sp>
          <p:nvSpPr>
            <p:cNvPr id="2057" name="Line 29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58" name="Line 31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001000" cy="457200"/>
          </a:xfrm>
        </p:spPr>
        <p:txBody>
          <a:bodyPr/>
          <a:lstStyle/>
          <a:p>
            <a:r>
              <a:rPr lang="en-US" sz="2200" dirty="0" err="1">
                <a:solidFill>
                  <a:srgbClr val="FF6600"/>
                </a:solidFill>
                <a:latin typeface="+mn-lt"/>
              </a:rPr>
              <a:t>GIÁO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DỤC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MỞ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NHẰM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ĐỔI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MỚI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PHƯƠNG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THỨC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ĐÀO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TẠO</a:t>
            </a:r>
            <a:endParaRPr lang="en-US" sz="2200" dirty="0">
              <a:solidFill>
                <a:srgbClr val="FF6600"/>
              </a:solidFill>
              <a:latin typeface="+mn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www. </a:t>
            </a:r>
            <a:r>
              <a:rPr lang="en-US" dirty="0" err="1" smtClean="0"/>
              <a:t>lttc.edu.vn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200" y="1122403"/>
            <a:ext cx="1450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Đặt</a:t>
            </a:r>
            <a:r>
              <a:rPr lang="en-US" b="1" dirty="0"/>
              <a:t> </a:t>
            </a:r>
            <a:r>
              <a:rPr lang="en-US" b="1" dirty="0" err="1"/>
              <a:t>vấn</a:t>
            </a:r>
            <a:r>
              <a:rPr lang="en-US" b="1" dirty="0"/>
              <a:t> </a:t>
            </a:r>
            <a:r>
              <a:rPr lang="en-US" b="1" dirty="0" err="1"/>
              <a:t>đề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38200" y="1529820"/>
            <a:ext cx="1279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 </a:t>
            </a:r>
            <a:r>
              <a:rPr lang="en-US" b="1" dirty="0" err="1"/>
              <a:t>Nội</a:t>
            </a:r>
            <a:r>
              <a:rPr lang="en-US" b="1" dirty="0"/>
              <a:t> dung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97336" y="1913900"/>
            <a:ext cx="1917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2.1.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khái</a:t>
            </a:r>
            <a:r>
              <a:rPr lang="en-US" b="1" dirty="0"/>
              <a:t> </a:t>
            </a:r>
            <a:r>
              <a:rPr lang="en-US" b="1" dirty="0" err="1"/>
              <a:t>niệm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97336" y="2288770"/>
            <a:ext cx="4142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2.2.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mô</a:t>
            </a:r>
            <a:r>
              <a:rPr lang="en-US" b="1" dirty="0"/>
              <a:t> </a:t>
            </a:r>
            <a:r>
              <a:rPr lang="en-US" b="1" dirty="0" err="1"/>
              <a:t>hình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trên</a:t>
            </a:r>
            <a:r>
              <a:rPr lang="en-US" b="1" dirty="0"/>
              <a:t> </a:t>
            </a:r>
            <a:r>
              <a:rPr lang="en-US" b="1" dirty="0" err="1"/>
              <a:t>thế</a:t>
            </a:r>
            <a:r>
              <a:rPr lang="en-US" b="1" dirty="0"/>
              <a:t> </a:t>
            </a:r>
            <a:r>
              <a:rPr lang="en-US" b="1" dirty="0" err="1"/>
              <a:t>giới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838200" y="2673839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3. </a:t>
            </a:r>
            <a:r>
              <a:rPr lang="en-US" b="1" dirty="0" err="1" smtClean="0"/>
              <a:t>Nhiệm</a:t>
            </a:r>
            <a:r>
              <a:rPr lang="en-US" b="1" dirty="0" smtClean="0"/>
              <a:t> </a:t>
            </a:r>
            <a:r>
              <a:rPr lang="en-US" b="1" dirty="0" err="1" smtClean="0"/>
              <a:t>vụ</a:t>
            </a:r>
            <a:r>
              <a:rPr lang="en-US" b="1" dirty="0" smtClean="0"/>
              <a:t>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 err="1"/>
              <a:t>trường</a:t>
            </a:r>
            <a:r>
              <a:rPr lang="en-US" b="1" dirty="0"/>
              <a:t> Cao </a:t>
            </a:r>
            <a:r>
              <a:rPr lang="en-US" b="1" dirty="0" err="1"/>
              <a:t>đẳng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Trọng</a:t>
            </a:r>
            <a:r>
              <a:rPr lang="en-US" b="1" dirty="0"/>
              <a:t> </a:t>
            </a:r>
            <a:r>
              <a:rPr lang="en-US" b="1" dirty="0" err="1"/>
              <a:t>Thành</a:t>
            </a:r>
            <a:r>
              <a:rPr lang="en-US" b="1" dirty="0"/>
              <a:t> </a:t>
            </a:r>
            <a:r>
              <a:rPr lang="en-US" b="1" dirty="0" err="1"/>
              <a:t>phố</a:t>
            </a:r>
            <a:r>
              <a:rPr lang="en-US" b="1" dirty="0"/>
              <a:t> </a:t>
            </a:r>
            <a:r>
              <a:rPr lang="en-US" b="1" dirty="0" err="1"/>
              <a:t>Hồ</a:t>
            </a:r>
            <a:r>
              <a:rPr lang="en-US" b="1" dirty="0"/>
              <a:t> </a:t>
            </a:r>
            <a:r>
              <a:rPr lang="en-US" b="1" dirty="0" err="1"/>
              <a:t>Chí</a:t>
            </a:r>
            <a:r>
              <a:rPr lang="en-US" b="1" dirty="0"/>
              <a:t> Minh </a:t>
            </a:r>
            <a:r>
              <a:rPr lang="en-US" b="1" dirty="0" err="1" smtClean="0"/>
              <a:t>cần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hiện</a:t>
            </a:r>
            <a:r>
              <a:rPr lang="en-US" b="1" dirty="0" smtClean="0"/>
              <a:t> </a:t>
            </a:r>
            <a:r>
              <a:rPr lang="en-US" b="1" dirty="0" err="1" smtClean="0"/>
              <a:t>theo</a:t>
            </a:r>
            <a:r>
              <a:rPr lang="en-US" b="1" dirty="0" smtClean="0"/>
              <a:t> </a:t>
            </a:r>
            <a:r>
              <a:rPr lang="en-US" b="1" dirty="0" err="1" smtClean="0"/>
              <a:t>hướng</a:t>
            </a:r>
            <a:r>
              <a:rPr lang="en-US" b="1" dirty="0" smtClean="0"/>
              <a:t> </a:t>
            </a:r>
            <a:r>
              <a:rPr lang="en-US" b="1" dirty="0" err="1" smtClean="0"/>
              <a:t>phát</a:t>
            </a:r>
            <a:r>
              <a:rPr lang="en-US" b="1" dirty="0" smtClean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 smtClean="0"/>
              <a:t>trường</a:t>
            </a:r>
            <a:r>
              <a:rPr lang="en-US" b="1" dirty="0" smtClean="0"/>
              <a:t> </a:t>
            </a:r>
            <a:r>
              <a:rPr lang="en-US" b="1" dirty="0" err="1"/>
              <a:t>cao</a:t>
            </a:r>
            <a:r>
              <a:rPr lang="en-US" b="1" dirty="0"/>
              <a:t> </a:t>
            </a:r>
            <a:r>
              <a:rPr lang="en-US" b="1" dirty="0" err="1"/>
              <a:t>đẳng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26810" y="3364468"/>
            <a:ext cx="55822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4. </a:t>
            </a:r>
            <a:r>
              <a:rPr lang="en-US" b="1" dirty="0" err="1"/>
              <a:t>Giải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đổi</a:t>
            </a:r>
            <a:r>
              <a:rPr lang="en-US" b="1" dirty="0"/>
              <a:t> </a:t>
            </a:r>
            <a:r>
              <a:rPr lang="en-US" b="1" dirty="0" err="1"/>
              <a:t>mới</a:t>
            </a:r>
            <a:r>
              <a:rPr lang="en-US" b="1" dirty="0"/>
              <a:t> </a:t>
            </a: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700430" y="4161504"/>
            <a:ext cx="2720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4.2. </a:t>
            </a:r>
            <a:r>
              <a:rPr lang="en-US" b="1" dirty="0" err="1"/>
              <a:t>Vai</a:t>
            </a:r>
            <a:r>
              <a:rPr lang="en-US" b="1" dirty="0"/>
              <a:t> </a:t>
            </a:r>
            <a:r>
              <a:rPr lang="en-US" b="1" dirty="0" err="1"/>
              <a:t>trò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thầy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727469" y="4530836"/>
            <a:ext cx="307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4.3. </a:t>
            </a:r>
            <a:r>
              <a:rPr lang="en-US" b="1" dirty="0" err="1" smtClean="0"/>
              <a:t>Yêu</a:t>
            </a:r>
            <a:r>
              <a:rPr lang="en-US" b="1" dirty="0" smtClean="0"/>
              <a:t> </a:t>
            </a:r>
            <a:r>
              <a:rPr lang="en-US" b="1" dirty="0" err="1" smtClean="0"/>
              <a:t>cầu</a:t>
            </a:r>
            <a:r>
              <a:rPr lang="en-US" b="1" dirty="0" smtClean="0"/>
              <a:t> </a:t>
            </a:r>
            <a:r>
              <a:rPr lang="en-US" b="1" dirty="0" err="1" smtClean="0"/>
              <a:t>đối</a:t>
            </a:r>
            <a:r>
              <a:rPr lang="en-US" b="1" dirty="0" smtClean="0"/>
              <a:t> </a:t>
            </a:r>
            <a:r>
              <a:rPr lang="en-US" b="1" dirty="0" err="1" smtClean="0"/>
              <a:t>với</a:t>
            </a:r>
            <a:r>
              <a:rPr lang="en-US" b="1" dirty="0" smtClean="0"/>
              <a:t> </a:t>
            </a:r>
            <a:r>
              <a:rPr lang="en-US" b="1" dirty="0" err="1" smtClean="0"/>
              <a:t>người</a:t>
            </a:r>
            <a:r>
              <a:rPr lang="en-US" b="1" dirty="0" smtClean="0"/>
              <a:t> </a:t>
            </a:r>
            <a:r>
              <a:rPr lang="en-US" b="1" dirty="0" err="1" smtClean="0"/>
              <a:t>học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734843" y="4907854"/>
            <a:ext cx="3574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4.4. </a:t>
            </a:r>
            <a:r>
              <a:rPr lang="en-US" b="1" dirty="0" err="1"/>
              <a:t>Đổi</a:t>
            </a:r>
            <a:r>
              <a:rPr lang="en-US" b="1" dirty="0"/>
              <a:t> </a:t>
            </a:r>
            <a:r>
              <a:rPr lang="en-US" b="1" dirty="0" err="1"/>
              <a:t>mới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kiểm</a:t>
            </a:r>
            <a:r>
              <a:rPr lang="en-US" b="1" dirty="0"/>
              <a:t> </a:t>
            </a:r>
            <a:r>
              <a:rPr lang="en-US" b="1" dirty="0" err="1"/>
              <a:t>tra</a:t>
            </a:r>
            <a:r>
              <a:rPr lang="en-US" b="1" dirty="0"/>
              <a:t>, </a:t>
            </a:r>
            <a:r>
              <a:rPr lang="en-US" b="1" dirty="0" err="1"/>
              <a:t>đánh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727469" y="3780504"/>
            <a:ext cx="3485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4.1. </a:t>
            </a:r>
            <a:r>
              <a:rPr lang="en-US" b="1" dirty="0" err="1"/>
              <a:t>Đề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mô</a:t>
            </a:r>
            <a:r>
              <a:rPr lang="en-US" b="1" dirty="0"/>
              <a:t> </a:t>
            </a:r>
            <a:r>
              <a:rPr lang="en-US" b="1" dirty="0" err="1"/>
              <a:t>hình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nghề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826809" y="5245543"/>
            <a:ext cx="1201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5.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luận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387887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790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hỗ dành sẵn cho Chân trang 4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i="1" dirty="0" smtClean="0">
                <a:solidFill>
                  <a:srgbClr val="FFFFFF"/>
                </a:solidFill>
                <a:latin typeface="Arial" charset="0"/>
              </a:rPr>
              <a:t>www. </a:t>
            </a:r>
            <a:r>
              <a:rPr lang="en-US" i="1" dirty="0" err="1">
                <a:solidFill>
                  <a:srgbClr val="FFFFFF"/>
                </a:solidFill>
                <a:latin typeface="Arial" charset="0"/>
              </a:rPr>
              <a:t>l</a:t>
            </a:r>
            <a:r>
              <a:rPr lang="en-US" i="1" dirty="0" err="1" smtClean="0">
                <a:solidFill>
                  <a:srgbClr val="FFFFFF"/>
                </a:solidFill>
                <a:latin typeface="Arial" charset="0"/>
              </a:rPr>
              <a:t>ttc.edu.vn</a:t>
            </a:r>
            <a:endParaRPr lang="en-US" i="1" dirty="0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000999" cy="457200"/>
          </a:xfrm>
        </p:spPr>
        <p:txBody>
          <a:bodyPr/>
          <a:lstStyle/>
          <a:p>
            <a:r>
              <a:rPr lang="en-US" sz="2200" dirty="0" err="1">
                <a:solidFill>
                  <a:srgbClr val="FF6600"/>
                </a:solidFill>
                <a:latin typeface="+mn-lt"/>
              </a:rPr>
              <a:t>GIÁO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DỤC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MỞ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NHẰM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ĐỔI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MỚI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PHƯƠNG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THỨC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ĐÀO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TẠO</a:t>
            </a:r>
            <a:endParaRPr lang="en-US" sz="2200" dirty="0">
              <a:solidFill>
                <a:srgbClr val="FF6600"/>
              </a:solidFill>
              <a:latin typeface="+mn-lt"/>
            </a:endParaRPr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gray">
          <a:xfrm>
            <a:off x="405600" y="1752600"/>
            <a:ext cx="3833813" cy="3833813"/>
          </a:xfrm>
          <a:custGeom>
            <a:avLst/>
            <a:gdLst>
              <a:gd name="G0" fmla="+- 1914 0 0"/>
              <a:gd name="G1" fmla="+- 21600 0 1914"/>
              <a:gd name="G2" fmla="+- 21600 0 1914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14" y="10800"/>
                </a:moveTo>
                <a:cubicBezTo>
                  <a:pt x="1914" y="15708"/>
                  <a:pt x="5892" y="19686"/>
                  <a:pt x="10800" y="19686"/>
                </a:cubicBezTo>
                <a:cubicBezTo>
                  <a:pt x="15708" y="19686"/>
                  <a:pt x="19686" y="15708"/>
                  <a:pt x="19686" y="10800"/>
                </a:cubicBezTo>
                <a:cubicBezTo>
                  <a:pt x="19686" y="5892"/>
                  <a:pt x="15708" y="1914"/>
                  <a:pt x="10800" y="1914"/>
                </a:cubicBezTo>
                <a:cubicBezTo>
                  <a:pt x="5892" y="1914"/>
                  <a:pt x="1914" y="5892"/>
                  <a:pt x="1914" y="1080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US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5540" name="Oval 4"/>
          <p:cNvSpPr>
            <a:spLocks noChangeArrowheads="1"/>
          </p:cNvSpPr>
          <p:nvPr/>
        </p:nvSpPr>
        <p:spPr bwMode="gray">
          <a:xfrm>
            <a:off x="710400" y="2057400"/>
            <a:ext cx="3200400" cy="32004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56471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28575" algn="ctr">
            <a:solidFill>
              <a:srgbClr val="FFFFFF"/>
            </a:solidFill>
            <a:round/>
            <a:headEnd/>
            <a:tailEnd/>
          </a:ln>
          <a:effectLst/>
          <a:scene3d>
            <a:camera prst="orthographicFront"/>
            <a:lightRig rig="flat" dir="t">
              <a:rot lat="0" lon="0" rev="2400000"/>
            </a:lightRig>
          </a:scene3d>
          <a:sp3d prstMaterial="softEdge">
            <a:bevelT w="762000" h="965200"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gray">
          <a:xfrm>
            <a:off x="3852863" y="2082800"/>
            <a:ext cx="3781425" cy="5000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theo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học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chế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tín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chỉ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gray">
          <a:xfrm>
            <a:off x="4183063" y="2744788"/>
            <a:ext cx="3781425" cy="4984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Ứng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dụng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công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nghệ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hiện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đại</a:t>
            </a:r>
            <a:endParaRPr lang="en-US" sz="16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5543" name="AutoShape 7"/>
          <p:cNvSpPr>
            <a:spLocks noChangeArrowheads="1"/>
          </p:cNvSpPr>
          <p:nvPr/>
        </p:nvSpPr>
        <p:spPr bwMode="gray">
          <a:xfrm>
            <a:off x="4267200" y="3405188"/>
            <a:ext cx="3779837" cy="500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Phòng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học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đa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phương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tiện</a:t>
            </a:r>
            <a:endParaRPr lang="en-US" sz="16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gray">
          <a:xfrm>
            <a:off x="4183063" y="4065588"/>
            <a:ext cx="3781425" cy="500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Chương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trình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thiết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kế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linh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hoạt</a:t>
            </a:r>
            <a:endParaRPr lang="en-US" sz="16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5545" name="AutoShape 9"/>
          <p:cNvSpPr>
            <a:spLocks noChangeArrowheads="1"/>
          </p:cNvSpPr>
          <p:nvPr/>
        </p:nvSpPr>
        <p:spPr bwMode="gray">
          <a:xfrm>
            <a:off x="3852863" y="4727575"/>
            <a:ext cx="3781425" cy="5000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1600" dirty="0" err="1" smtClean="0">
                <a:solidFill>
                  <a:srgbClr val="0070C0"/>
                </a:solidFill>
                <a:latin typeface="+mn-lt"/>
                <a:cs typeface="+mn-cs"/>
              </a:rPr>
              <a:t>Hợp</a:t>
            </a:r>
            <a:r>
              <a:rPr lang="en-US" sz="1600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  <a:latin typeface="+mn-lt"/>
                <a:cs typeface="+mn-cs"/>
              </a:rPr>
              <a:t>tác</a:t>
            </a:r>
            <a:r>
              <a:rPr lang="en-US" sz="1600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  <a:latin typeface="+mn-lt"/>
                <a:cs typeface="+mn-cs"/>
              </a:rPr>
              <a:t>và</a:t>
            </a:r>
            <a:r>
              <a:rPr lang="en-US" sz="1600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rgbClr val="0070C0"/>
                </a:solidFill>
                <a:latin typeface="+mn-lt"/>
              </a:rPr>
              <a:t>chuyển</a:t>
            </a:r>
            <a:r>
              <a:rPr lang="en-US" sz="1600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  <a:latin typeface="+mn-lt"/>
                <a:cs typeface="+mn-cs"/>
              </a:rPr>
              <a:t>giao</a:t>
            </a:r>
            <a:r>
              <a:rPr lang="en-US" sz="1600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  <a:latin typeface="+mn-lt"/>
                <a:cs typeface="+mn-cs"/>
              </a:rPr>
              <a:t>công</a:t>
            </a:r>
            <a:r>
              <a:rPr lang="en-US" sz="1600" dirty="0" smtClean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  <a:latin typeface="+mn-lt"/>
                <a:cs typeface="+mn-cs"/>
              </a:rPr>
              <a:t>nghệ</a:t>
            </a:r>
            <a:endParaRPr lang="en-US" sz="16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gray">
          <a:xfrm>
            <a:off x="803803" y="2732769"/>
            <a:ext cx="2992437" cy="181588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"</a:t>
            </a:r>
            <a:r>
              <a:rPr lang="en-US" sz="2800" dirty="0" err="1">
                <a:solidFill>
                  <a:srgbClr val="FFFF00"/>
                </a:solidFill>
              </a:rPr>
              <a:t>Mô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hình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trường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học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ứng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dụng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sẽ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được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xây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dựng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theo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hướng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 err="1">
                <a:solidFill>
                  <a:srgbClr val="FFFF00"/>
                </a:solidFill>
              </a:rPr>
              <a:t>mở</a:t>
            </a:r>
            <a:r>
              <a:rPr lang="en-U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"</a:t>
            </a:r>
            <a:endParaRPr lang="en-US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400800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nimBg="1"/>
      <p:bldP spid="65540" grpId="0" animBg="1"/>
      <p:bldP spid="65541" grpId="0" animBg="1"/>
      <p:bldP spid="65542" grpId="0" animBg="1"/>
      <p:bldP spid="65543" grpId="0" animBg="1"/>
      <p:bldP spid="65544" grpId="0" animBg="1"/>
      <p:bldP spid="65545" grpId="0" animBg="1"/>
      <p:bldP spid="655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www.lttc.edu.vn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1295400"/>
            <a:ext cx="739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Một</a:t>
            </a:r>
            <a:r>
              <a:rPr lang="en-US" b="1" dirty="0" smtClean="0"/>
              <a:t> </a:t>
            </a:r>
            <a:r>
              <a:rPr lang="en-US" b="1" dirty="0" err="1" smtClean="0"/>
              <a:t>số</a:t>
            </a:r>
            <a:r>
              <a:rPr lang="en-US" b="1" dirty="0" smtClean="0"/>
              <a:t> </a:t>
            </a:r>
            <a:r>
              <a:rPr lang="en-US" b="1" dirty="0" err="1" smtClean="0"/>
              <a:t>mô</a:t>
            </a:r>
            <a:r>
              <a:rPr lang="en-US" b="1" dirty="0" smtClean="0"/>
              <a:t> </a:t>
            </a:r>
            <a:r>
              <a:rPr lang="en-US" b="1" dirty="0" err="1" smtClean="0"/>
              <a:t>hình</a:t>
            </a:r>
            <a:r>
              <a:rPr lang="en-US" b="1" dirty="0" smtClean="0"/>
              <a:t> </a:t>
            </a:r>
            <a:r>
              <a:rPr lang="en-US" b="1" dirty="0" err="1" smtClean="0"/>
              <a:t>đào</a:t>
            </a:r>
            <a:r>
              <a:rPr lang="en-US" b="1" dirty="0" smtClean="0"/>
              <a:t> </a:t>
            </a:r>
            <a:r>
              <a:rPr lang="en-US" b="1" dirty="0" err="1" smtClean="0"/>
              <a:t>tạo</a:t>
            </a:r>
            <a:r>
              <a:rPr lang="en-US" b="1" dirty="0" smtClean="0"/>
              <a:t> </a:t>
            </a:r>
            <a:r>
              <a:rPr lang="en-US" b="1" dirty="0" err="1" smtClean="0"/>
              <a:t>nghề</a:t>
            </a:r>
            <a:r>
              <a:rPr lang="en-US" b="1" dirty="0" smtClean="0"/>
              <a:t>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r>
              <a:rPr lang="en-US" b="1" dirty="0" smtClean="0"/>
              <a:t> </a:t>
            </a:r>
            <a:r>
              <a:rPr lang="en-US" b="1" dirty="0" err="1" smtClean="0"/>
              <a:t>gia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142693" y="2479736"/>
            <a:ext cx="1978620" cy="2648273"/>
            <a:chOff x="2296318" y="2209800"/>
            <a:chExt cx="3865563" cy="3865563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318" y="2209800"/>
              <a:ext cx="3865563" cy="3865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1118" y="2514599"/>
              <a:ext cx="3255963" cy="3255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Rectangle 5"/>
          <p:cNvSpPr/>
          <p:nvPr/>
        </p:nvSpPr>
        <p:spPr>
          <a:xfrm>
            <a:off x="196228" y="3203707"/>
            <a:ext cx="188873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Mô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hình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đào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tạo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nghề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của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các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nước</a:t>
            </a:r>
            <a:endParaRPr lang="en-US" sz="22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gray">
          <a:xfrm>
            <a:off x="2121314" y="2082800"/>
            <a:ext cx="6870286" cy="3969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Na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Uy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: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kết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hợp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quá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trình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nghề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với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chương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trình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dục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phổ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thông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gray">
          <a:xfrm>
            <a:off x="2121314" y="2701417"/>
            <a:ext cx="6870286" cy="381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Australia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mô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hình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thuộc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khối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trường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nghề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được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viết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tắt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là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TAFE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gray">
          <a:xfrm>
            <a:off x="2121314" y="3303124"/>
            <a:ext cx="6870286" cy="41519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Đức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: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chỉ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khi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người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được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phải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có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giấy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giới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thiệu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của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doanh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nghiệp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gray">
          <a:xfrm>
            <a:off x="2121314" y="3957493"/>
            <a:ext cx="6870286" cy="381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Nhật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Bản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: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mô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hình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KOSEN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,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lý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thuyết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+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hướng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đến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kỹ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năng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thực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hành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8" name="AutoShape 5"/>
          <p:cNvSpPr>
            <a:spLocks noChangeArrowheads="1"/>
          </p:cNvSpPr>
          <p:nvPr/>
        </p:nvSpPr>
        <p:spPr bwMode="gray">
          <a:xfrm>
            <a:off x="2121314" y="4535745"/>
            <a:ext cx="6870285" cy="41480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Singapore,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Ấn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Độ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: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gắn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phát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triển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nguồn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nhân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lực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với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chiến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lược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phát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triển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kinh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tế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9" name="AutoShape 5"/>
          <p:cNvSpPr>
            <a:spLocks noChangeArrowheads="1"/>
          </p:cNvSpPr>
          <p:nvPr/>
        </p:nvSpPr>
        <p:spPr bwMode="gray">
          <a:xfrm>
            <a:off x="2121315" y="5176692"/>
            <a:ext cx="6870284" cy="41480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Thái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Lan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: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Hệ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thống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hợp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tác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đào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tạo</a:t>
            </a:r>
            <a:r>
              <a:rPr lang="en-US" sz="14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nghề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96228" y="457200"/>
            <a:ext cx="7957172" cy="457200"/>
          </a:xfrm>
        </p:spPr>
        <p:txBody>
          <a:bodyPr/>
          <a:lstStyle/>
          <a:p>
            <a:r>
              <a:rPr lang="en-US" sz="2200" dirty="0" err="1">
                <a:solidFill>
                  <a:srgbClr val="FF6600"/>
                </a:solidFill>
                <a:latin typeface="+mn-lt"/>
              </a:rPr>
              <a:t>GIÁO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DỤC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MỞ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NHẰM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ĐỔI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MỚI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PHƯƠNG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THỨC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ĐÀO</a:t>
            </a:r>
            <a:r>
              <a:rPr lang="en-US" sz="2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>
                <a:solidFill>
                  <a:srgbClr val="FF6600"/>
                </a:solidFill>
                <a:latin typeface="+mn-lt"/>
              </a:rPr>
              <a:t>TẠO</a:t>
            </a:r>
            <a:endParaRPr lang="en-US" sz="2200" dirty="0">
              <a:solidFill>
                <a:srgbClr val="FF6600"/>
              </a:solidFill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400800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5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3"/>
          <p:cNvSpPr>
            <a:spLocks noChangeArrowheads="1"/>
          </p:cNvSpPr>
          <p:nvPr/>
        </p:nvSpPr>
        <p:spPr bwMode="ltGray">
          <a:xfrm>
            <a:off x="388374" y="1413384"/>
            <a:ext cx="5715000" cy="4648200"/>
          </a:xfrm>
          <a:prstGeom prst="rightArrow">
            <a:avLst>
              <a:gd name="adj1" fmla="val 79306"/>
              <a:gd name="adj2" fmla="val 32745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just" eaLnBrk="0" hangingPunct="0"/>
            <a:endParaRPr lang="en-US" sz="170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69636" name="AutoShape 4"/>
          <p:cNvSpPr>
            <a:spLocks noChangeArrowheads="1"/>
          </p:cNvSpPr>
          <p:nvPr/>
        </p:nvSpPr>
        <p:spPr bwMode="blackWhite">
          <a:xfrm>
            <a:off x="533400" y="1963992"/>
            <a:ext cx="4038600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rgbClr val="7030A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>
                <a:latin typeface="+mj-lt"/>
              </a:rPr>
              <a:t>Tạo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điều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kiện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thuận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lợi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từ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tuyển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đầu</a:t>
            </a:r>
            <a:endParaRPr lang="en-US" sz="1700" dirty="0" smtClean="0">
              <a:latin typeface="+mj-lt"/>
            </a:endParaRPr>
          </a:p>
          <a:p>
            <a:pPr algn="just" eaLnBrk="0" hangingPunct="0"/>
            <a:r>
              <a:rPr lang="en-US" sz="1700" dirty="0" err="1" smtClean="0">
                <a:latin typeface="+mj-lt"/>
              </a:rPr>
              <a:t>vào</a:t>
            </a:r>
            <a:r>
              <a:rPr lang="en-US" sz="1700" dirty="0">
                <a:latin typeface="+mj-lt"/>
              </a:rPr>
              <a:t>, </a:t>
            </a:r>
            <a:r>
              <a:rPr lang="en-US" sz="1700" dirty="0" err="1" smtClean="0">
                <a:latin typeface="+mj-lt"/>
              </a:rPr>
              <a:t>đảm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bảo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chuẩn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đầu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ra</a:t>
            </a:r>
            <a:endParaRPr lang="en-US" sz="1700" dirty="0">
              <a:latin typeface="+mj-lt"/>
            </a:endParaRPr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blackWhite">
          <a:xfrm>
            <a:off x="533400" y="2518284"/>
            <a:ext cx="4038600" cy="6477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>
                <a:latin typeface="+mj-lt"/>
              </a:rPr>
              <a:t>Đào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tạo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toàn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diện</a:t>
            </a:r>
            <a:r>
              <a:rPr lang="en-US" sz="1700" dirty="0">
                <a:latin typeface="+mj-lt"/>
              </a:rPr>
              <a:t>, </a:t>
            </a:r>
            <a:r>
              <a:rPr lang="en-US" sz="1700" dirty="0" err="1">
                <a:latin typeface="+mj-lt"/>
              </a:rPr>
              <a:t>chú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trọng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kỹ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năng</a:t>
            </a:r>
            <a:r>
              <a:rPr lang="en-US" sz="1700" dirty="0">
                <a:latin typeface="+mj-lt"/>
              </a:rPr>
              <a:t> </a:t>
            </a:r>
          </a:p>
          <a:p>
            <a:pPr algn="just" eaLnBrk="0" hangingPunct="0"/>
            <a:r>
              <a:rPr lang="en-US" sz="1700" dirty="0" err="1">
                <a:latin typeface="+mj-lt"/>
              </a:rPr>
              <a:t>thực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hành,vận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dụng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thực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tế</a:t>
            </a:r>
            <a:endParaRPr lang="en-US" sz="1700" dirty="0">
              <a:latin typeface="+mj-lt"/>
            </a:endParaRPr>
          </a:p>
        </p:txBody>
      </p:sp>
      <p:sp>
        <p:nvSpPr>
          <p:cNvPr id="69638" name="AutoShape 6"/>
          <p:cNvSpPr>
            <a:spLocks noChangeArrowheads="1"/>
          </p:cNvSpPr>
          <p:nvPr/>
        </p:nvSpPr>
        <p:spPr bwMode="blackWhite">
          <a:xfrm>
            <a:off x="533400" y="4907520"/>
            <a:ext cx="4038600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>
                <a:latin typeface="+mj-lt"/>
              </a:rPr>
              <a:t>Điều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kiện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việc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làm</a:t>
            </a:r>
            <a:r>
              <a:rPr lang="en-US" sz="1700" dirty="0">
                <a:latin typeface="+mj-lt"/>
              </a:rPr>
              <a:t>, </a:t>
            </a:r>
            <a:r>
              <a:rPr lang="en-US" sz="1700" dirty="0" err="1">
                <a:latin typeface="+mj-lt"/>
              </a:rPr>
              <a:t>học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tập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sau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tốt</a:t>
            </a:r>
            <a:r>
              <a:rPr lang="en-US" sz="1700" dirty="0">
                <a:latin typeface="+mj-lt"/>
              </a:rPr>
              <a:t> </a:t>
            </a:r>
          </a:p>
          <a:p>
            <a:pPr algn="just" eaLnBrk="0" hangingPunct="0"/>
            <a:r>
              <a:rPr lang="en-US" sz="1700" dirty="0" err="1">
                <a:latin typeface="+mj-lt"/>
              </a:rPr>
              <a:t>Nghiệp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thuậnlợi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trong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tương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lai</a:t>
            </a:r>
            <a:endParaRPr lang="en-US" sz="1700" dirty="0">
              <a:latin typeface="+mj-lt"/>
            </a:endParaRPr>
          </a:p>
        </p:txBody>
      </p:sp>
      <p:sp>
        <p:nvSpPr>
          <p:cNvPr id="69639" name="AutoShape 7"/>
          <p:cNvSpPr>
            <a:spLocks noChangeArrowheads="1"/>
          </p:cNvSpPr>
          <p:nvPr/>
        </p:nvSpPr>
        <p:spPr bwMode="black">
          <a:xfrm>
            <a:off x="6096000" y="2939844"/>
            <a:ext cx="2895600" cy="1600200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Phát</a:t>
            </a:r>
            <a:r>
              <a:rPr lang="en-US" sz="32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triển</a:t>
            </a:r>
            <a:r>
              <a:rPr lang="en-US" sz="32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theo</a:t>
            </a:r>
            <a:r>
              <a:rPr lang="en-US" sz="32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mô</a:t>
            </a:r>
            <a:r>
              <a:rPr lang="en-US" sz="32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hình</a:t>
            </a:r>
            <a:r>
              <a:rPr lang="en-US" sz="32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trường</a:t>
            </a:r>
            <a:r>
              <a:rPr lang="en-US" sz="3200" b="1" dirty="0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sz="3200" b="1" dirty="0" err="1" smtClean="0">
                <a:solidFill>
                  <a:srgbClr val="FFE1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CLC</a:t>
            </a:r>
            <a:endParaRPr lang="en-US" sz="3200" b="1" dirty="0">
              <a:solidFill>
                <a:srgbClr val="FFE1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7415" name="Chỗ dành sẵn cho Chân trang 4"/>
          <p:cNvSpPr>
            <a:spLocks noGrp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i="1" dirty="0" err="1" smtClean="0">
                <a:solidFill>
                  <a:srgbClr val="FFFFFF"/>
                </a:solidFill>
                <a:latin typeface="Arial" charset="0"/>
              </a:rPr>
              <a:t>www.lttc.edu.vn</a:t>
            </a:r>
            <a:endParaRPr lang="en-US" i="1" dirty="0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940280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Nhiệm</a:t>
            </a:r>
            <a:r>
              <a:rPr lang="en-US" b="1" dirty="0"/>
              <a:t> </a:t>
            </a:r>
            <a:r>
              <a:rPr lang="en-US" b="1" dirty="0" err="1"/>
              <a:t>vụ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trường</a:t>
            </a:r>
            <a:r>
              <a:rPr lang="en-US" b="1" dirty="0"/>
              <a:t> Cao </a:t>
            </a:r>
            <a:r>
              <a:rPr lang="en-US" b="1" dirty="0" err="1"/>
              <a:t>đẳng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Trọng</a:t>
            </a:r>
            <a:r>
              <a:rPr lang="en-US" b="1" dirty="0"/>
              <a:t> </a:t>
            </a:r>
            <a:r>
              <a:rPr lang="en-US" b="1" dirty="0" err="1"/>
              <a:t>Thành</a:t>
            </a:r>
            <a:r>
              <a:rPr lang="en-US" b="1" dirty="0"/>
              <a:t> </a:t>
            </a:r>
            <a:r>
              <a:rPr lang="en-US" b="1" dirty="0" err="1"/>
              <a:t>phố</a:t>
            </a:r>
            <a:r>
              <a:rPr lang="en-US" b="1" dirty="0"/>
              <a:t> </a:t>
            </a:r>
            <a:r>
              <a:rPr lang="en-US" b="1" dirty="0" err="1"/>
              <a:t>Hồ</a:t>
            </a:r>
            <a:r>
              <a:rPr lang="en-US" b="1" dirty="0"/>
              <a:t> </a:t>
            </a:r>
            <a:r>
              <a:rPr lang="en-US" b="1" dirty="0" err="1"/>
              <a:t>Chí</a:t>
            </a:r>
            <a:r>
              <a:rPr lang="en-US" b="1" dirty="0"/>
              <a:t> Minh </a:t>
            </a:r>
            <a:r>
              <a:rPr lang="en-US" b="1" dirty="0" err="1"/>
              <a:t>cần</a:t>
            </a:r>
            <a:r>
              <a:rPr lang="en-US" b="1" dirty="0"/>
              <a:t> </a:t>
            </a:r>
            <a:r>
              <a:rPr lang="en-US" b="1" dirty="0" err="1"/>
              <a:t>thực</a:t>
            </a:r>
            <a:r>
              <a:rPr lang="en-US" b="1" dirty="0"/>
              <a:t> </a:t>
            </a:r>
            <a:r>
              <a:rPr lang="en-US" b="1" dirty="0" err="1"/>
              <a:t>hiện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hương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trường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r>
              <a:rPr lang="en-US" b="1" dirty="0"/>
              <a:t> </a:t>
            </a:r>
            <a:r>
              <a:rPr lang="en-US" b="1" dirty="0" err="1"/>
              <a:t>đẳng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endParaRPr lang="en-US" dirty="0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blackWhite">
          <a:xfrm>
            <a:off x="533400" y="3195480"/>
            <a:ext cx="4038600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>
                <a:latin typeface="+mj-lt"/>
              </a:rPr>
              <a:t>Môi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trường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thuận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lợi</a:t>
            </a:r>
            <a:r>
              <a:rPr lang="en-US" sz="1700" dirty="0">
                <a:latin typeface="+mj-lt"/>
              </a:rPr>
              <a:t>, </a:t>
            </a:r>
            <a:r>
              <a:rPr lang="en-US" sz="1700" dirty="0" err="1">
                <a:latin typeface="+mj-lt"/>
              </a:rPr>
              <a:t>chủ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động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trong</a:t>
            </a:r>
            <a:endParaRPr lang="en-US" sz="1700" dirty="0">
              <a:latin typeface="+mj-lt"/>
            </a:endParaRPr>
          </a:p>
          <a:p>
            <a:pPr algn="just" eaLnBrk="0" hangingPunct="0"/>
            <a:r>
              <a:rPr lang="en-US" sz="1700" dirty="0" err="1">
                <a:latin typeface="+mj-lt"/>
              </a:rPr>
              <a:t>quá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trình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học</a:t>
            </a:r>
            <a:endParaRPr lang="en-US" sz="1700" dirty="0">
              <a:latin typeface="+mj-lt"/>
            </a:endParaRP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blackWhite">
          <a:xfrm>
            <a:off x="533400" y="3794019"/>
            <a:ext cx="4038600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>
                <a:latin typeface="+mj-lt"/>
              </a:rPr>
              <a:t>Luôn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duy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trì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giá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trị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truyền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thống</a:t>
            </a:r>
            <a:r>
              <a:rPr lang="en-US" sz="1700" dirty="0">
                <a:latin typeface="+mj-lt"/>
              </a:rPr>
              <a:t>, </a:t>
            </a:r>
            <a:r>
              <a:rPr lang="en-US" sz="1700" dirty="0" err="1">
                <a:latin typeface="+mj-lt"/>
              </a:rPr>
              <a:t>hỗ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trợ</a:t>
            </a:r>
            <a:endParaRPr lang="en-US" sz="1700" dirty="0">
              <a:latin typeface="+mj-lt"/>
            </a:endParaRPr>
          </a:p>
          <a:p>
            <a:pPr algn="just" eaLnBrk="0" hangingPunct="0"/>
            <a:r>
              <a:rPr lang="en-US" sz="1700" dirty="0" err="1">
                <a:latin typeface="+mj-lt"/>
              </a:rPr>
              <a:t>về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chính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sách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và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học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phí</a:t>
            </a:r>
            <a:endParaRPr lang="en-US" sz="1700" dirty="0">
              <a:latin typeface="+mj-lt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blackWhite">
          <a:xfrm>
            <a:off x="533400" y="4348311"/>
            <a:ext cx="4038600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>
                <a:latin typeface="+mj-lt"/>
              </a:rPr>
              <a:t>Xây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dựng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cơ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sở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vật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chất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hiện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đại</a:t>
            </a:r>
            <a:r>
              <a:rPr lang="en-US" sz="1700" dirty="0">
                <a:latin typeface="+mj-lt"/>
              </a:rPr>
              <a:t>,</a:t>
            </a:r>
          </a:p>
          <a:p>
            <a:pPr algn="just" eaLnBrk="0" hangingPunct="0"/>
            <a:r>
              <a:rPr lang="en-US" sz="1700" dirty="0" err="1">
                <a:latin typeface="+mj-lt"/>
              </a:rPr>
              <a:t>không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gianhọc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tập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thân</a:t>
            </a:r>
            <a:r>
              <a:rPr lang="en-US" sz="1700" dirty="0">
                <a:latin typeface="+mj-lt"/>
              </a:rPr>
              <a:t> </a:t>
            </a:r>
            <a:r>
              <a:rPr lang="en-US" sz="1700" dirty="0" err="1">
                <a:latin typeface="+mj-lt"/>
              </a:rPr>
              <a:t>thiện</a:t>
            </a:r>
            <a:endParaRPr lang="en-US" sz="1700" dirty="0">
              <a:latin typeface="+mj-lt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black">
          <a:xfrm>
            <a:off x="297426" y="457200"/>
            <a:ext cx="795717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GIÁO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DỤC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MỞ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NHẰM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ĐỔI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MỚI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PHƯƠNG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THỨC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ĐÀO</a:t>
            </a:r>
            <a:r>
              <a:rPr lang="en-US" sz="2200" dirty="0" smtClean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dirty="0" err="1" smtClean="0">
                <a:solidFill>
                  <a:srgbClr val="FF6600"/>
                </a:solidFill>
                <a:latin typeface="+mn-lt"/>
              </a:rPr>
              <a:t>TẠO</a:t>
            </a:r>
            <a:endParaRPr lang="en-US" sz="2200" dirty="0">
              <a:solidFill>
                <a:srgbClr val="FF660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235" y="6371304"/>
            <a:ext cx="1240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69636" grpId="0" animBg="1"/>
      <p:bldP spid="69637" grpId="0" animBg="1"/>
      <p:bldP spid="69638" grpId="0" animBg="1"/>
      <p:bldP spid="69639" grpId="0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8" name="Group 4"/>
          <p:cNvGrpSpPr>
            <a:grpSpLocks/>
          </p:cNvGrpSpPr>
          <p:nvPr/>
        </p:nvGrpSpPr>
        <p:grpSpPr bwMode="auto">
          <a:xfrm>
            <a:off x="3384544" y="1828800"/>
            <a:ext cx="2360610" cy="1979613"/>
            <a:chOff x="2057" y="862"/>
            <a:chExt cx="1549" cy="1351"/>
          </a:xfrm>
        </p:grpSpPr>
        <p:sp>
          <p:nvSpPr>
            <p:cNvPr id="18455" name="AutoShape 5"/>
            <p:cNvSpPr>
              <a:spLocks noChangeArrowheads="1"/>
            </p:cNvSpPr>
            <p:nvPr/>
          </p:nvSpPr>
          <p:spPr bwMode="gray">
            <a:xfrm>
              <a:off x="2070" y="88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56" name="AutoShape 6"/>
            <p:cNvSpPr>
              <a:spLocks noChangeArrowheads="1"/>
            </p:cNvSpPr>
            <p:nvPr/>
          </p:nvSpPr>
          <p:spPr bwMode="gray">
            <a:xfrm>
              <a:off x="2057" y="862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57" name="AutoShape 7"/>
            <p:cNvSpPr>
              <a:spLocks noChangeArrowheads="1"/>
            </p:cNvSpPr>
            <p:nvPr/>
          </p:nvSpPr>
          <p:spPr bwMode="gray">
            <a:xfrm>
              <a:off x="2147" y="942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7262EC"/>
                </a:gs>
                <a:gs pos="100000">
                  <a:srgbClr val="2614AA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grpSp>
        <p:nvGrpSpPr>
          <p:cNvPr id="18439" name="Group 8"/>
          <p:cNvGrpSpPr>
            <a:grpSpLocks/>
          </p:cNvGrpSpPr>
          <p:nvPr/>
        </p:nvGrpSpPr>
        <p:grpSpPr bwMode="auto">
          <a:xfrm>
            <a:off x="1614484" y="2814638"/>
            <a:ext cx="2362197" cy="1979613"/>
            <a:chOff x="1110" y="2656"/>
            <a:chExt cx="1549" cy="1351"/>
          </a:xfrm>
        </p:grpSpPr>
        <p:sp>
          <p:nvSpPr>
            <p:cNvPr id="18452" name="AutoShape 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53" name="AutoShape 1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54" name="AutoShape 1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24B443"/>
                </a:gs>
                <a:gs pos="100000">
                  <a:srgbClr val="115D16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sp>
        <p:nvSpPr>
          <p:cNvPr id="18440" name="Text Box 12"/>
          <p:cNvSpPr txBox="1">
            <a:spLocks noChangeArrowheads="1"/>
          </p:cNvSpPr>
          <p:nvPr/>
        </p:nvSpPr>
        <p:spPr bwMode="gray">
          <a:xfrm>
            <a:off x="3984370" y="2511425"/>
            <a:ext cx="1167306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Mô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hình</a:t>
            </a:r>
            <a:endParaRPr lang="en-US" sz="2000" b="1" dirty="0">
              <a:solidFill>
                <a:srgbClr val="FFFFFF"/>
              </a:solidFill>
              <a:latin typeface="Arial" charset="0"/>
            </a:endParaRPr>
          </a:p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Đào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tạo</a:t>
            </a:r>
            <a:endParaRPr lang="en-US" sz="2000" dirty="0">
              <a:solidFill>
                <a:srgbClr val="FFFFFF"/>
              </a:solidFill>
              <a:latin typeface="Arial" charset="0"/>
            </a:endParaRPr>
          </a:p>
        </p:txBody>
      </p:sp>
      <p:grpSp>
        <p:nvGrpSpPr>
          <p:cNvPr id="18442" name="Group 14"/>
          <p:cNvGrpSpPr>
            <a:grpSpLocks/>
          </p:cNvGrpSpPr>
          <p:nvPr/>
        </p:nvGrpSpPr>
        <p:grpSpPr bwMode="auto">
          <a:xfrm>
            <a:off x="5181592" y="2819400"/>
            <a:ext cx="2362197" cy="1979613"/>
            <a:chOff x="3174" y="2656"/>
            <a:chExt cx="1549" cy="1351"/>
          </a:xfrm>
        </p:grpSpPr>
        <p:sp>
          <p:nvSpPr>
            <p:cNvPr id="18449" name="AutoShape 15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50" name="AutoShape 16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51" name="AutoShape 17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6D440E"/>
                </a:gs>
                <a:gs pos="100000">
                  <a:srgbClr val="EC941E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grpSp>
        <p:nvGrpSpPr>
          <p:cNvPr id="18444" name="Group 19"/>
          <p:cNvGrpSpPr>
            <a:grpSpLocks/>
          </p:cNvGrpSpPr>
          <p:nvPr/>
        </p:nvGrpSpPr>
        <p:grpSpPr bwMode="auto">
          <a:xfrm>
            <a:off x="3400419" y="3795713"/>
            <a:ext cx="2362197" cy="1979613"/>
            <a:chOff x="3174" y="2656"/>
            <a:chExt cx="1549" cy="1351"/>
          </a:xfrm>
        </p:grpSpPr>
        <p:sp>
          <p:nvSpPr>
            <p:cNvPr id="18446" name="AutoShape 20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47" name="AutoShape 21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18448" name="AutoShape 22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066CC"/>
                </a:gs>
                <a:gs pos="100000">
                  <a:srgbClr val="002F5E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latin typeface="Verdana" pitchFamily="34" charset="0"/>
              </a:endParaRPr>
            </a:p>
          </p:txBody>
        </p:sp>
      </p:grpSp>
      <p:sp>
        <p:nvSpPr>
          <p:cNvPr id="18445" name="Text Box 23"/>
          <p:cNvSpPr txBox="1">
            <a:spLocks noChangeArrowheads="1"/>
          </p:cNvSpPr>
          <p:nvPr/>
        </p:nvSpPr>
        <p:spPr bwMode="gray">
          <a:xfrm>
            <a:off x="1977028" y="3433650"/>
            <a:ext cx="1608134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Vai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trò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của</a:t>
            </a:r>
            <a:endParaRPr lang="en-US" sz="2000" b="1" dirty="0" smtClean="0">
              <a:solidFill>
                <a:srgbClr val="FFFFFF"/>
              </a:solidFill>
              <a:latin typeface="Arial" charset="0"/>
            </a:endParaRPr>
          </a:p>
          <a:p>
            <a:pPr algn="ctr" eaLnBrk="0" hangingPunct="0"/>
            <a:r>
              <a:rPr lang="en-US" sz="2000" b="1" dirty="0" err="1">
                <a:solidFill>
                  <a:srgbClr val="FFFFFF"/>
                </a:solidFill>
                <a:latin typeface="Arial" charset="0"/>
              </a:rPr>
              <a:t>n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gười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Thầy</a:t>
            </a:r>
            <a:endParaRPr lang="en-US" sz="200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6387" name="Chỗ dành sẵn cho Chân trang 4"/>
          <p:cNvSpPr>
            <a:spLocks noGrp="1"/>
          </p:cNvSpPr>
          <p:nvPr>
            <p:ph type="ftr" sz="quarter" idx="11"/>
          </p:nvPr>
        </p:nvSpPr>
        <p:spPr>
          <a:xfrm>
            <a:off x="5318840" y="6507162"/>
            <a:ext cx="22860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i="1" dirty="0" smtClean="0">
                <a:solidFill>
                  <a:srgbClr val="FFFFFF"/>
                </a:solidFill>
                <a:latin typeface="Arial" charset="0"/>
              </a:rPr>
              <a:t>www. </a:t>
            </a:r>
            <a:r>
              <a:rPr lang="en-US" i="1" dirty="0" err="1" smtClean="0">
                <a:solidFill>
                  <a:srgbClr val="FFFFFF"/>
                </a:solidFill>
                <a:latin typeface="Arial" charset="0"/>
              </a:rPr>
              <a:t>lttc.edu.vn</a:t>
            </a:r>
            <a:endParaRPr lang="en-US" i="1" dirty="0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7924800" cy="4572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GIÁO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DỤC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MỞ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NHẰM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ĐỔI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MỚI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PHƯƠNG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THỨC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ĐÀO</a:t>
            </a:r>
            <a:r>
              <a:rPr lang="en-US" sz="2200" kern="1200" dirty="0">
                <a:solidFill>
                  <a:srgbClr val="FF6600"/>
                </a:solidFill>
                <a:latin typeface="+mn-lt"/>
              </a:rPr>
              <a:t> </a:t>
            </a:r>
            <a:r>
              <a:rPr lang="en-US" sz="2200" kern="1200" dirty="0" err="1">
                <a:solidFill>
                  <a:srgbClr val="FF6600"/>
                </a:solidFill>
                <a:latin typeface="+mn-lt"/>
              </a:rPr>
              <a:t>TẠO</a:t>
            </a:r>
            <a:endParaRPr lang="en-US" sz="2200" kern="1200" dirty="0">
              <a:solidFill>
                <a:srgbClr val="FF6600"/>
              </a:solidFill>
              <a:latin typeface="+mn-lt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78095" y="1126416"/>
            <a:ext cx="55822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đổi</a:t>
            </a:r>
            <a:r>
              <a:rPr lang="en-US" b="1" dirty="0"/>
              <a:t> </a:t>
            </a:r>
            <a:r>
              <a:rPr lang="en-US" b="1" dirty="0" err="1"/>
              <a:t>mới</a:t>
            </a:r>
            <a:r>
              <a:rPr lang="en-US" b="1" dirty="0"/>
              <a:t> </a:t>
            </a: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003" y="6400800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1" name="Text Box 13"/>
          <p:cNvSpPr txBox="1">
            <a:spLocks noChangeArrowheads="1"/>
          </p:cNvSpPr>
          <p:nvPr/>
        </p:nvSpPr>
        <p:spPr bwMode="gray">
          <a:xfrm>
            <a:off x="5435749" y="3454400"/>
            <a:ext cx="1931985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Yêu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cầu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đối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</a:p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với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người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học</a:t>
            </a:r>
            <a:endParaRPr lang="en-US" sz="200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8443" name="Text Box 18"/>
          <p:cNvSpPr txBox="1">
            <a:spLocks noChangeArrowheads="1"/>
          </p:cNvSpPr>
          <p:nvPr/>
        </p:nvSpPr>
        <p:spPr bwMode="gray">
          <a:xfrm>
            <a:off x="3654012" y="4411298"/>
            <a:ext cx="1874835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Đổi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mới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kiểm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</a:p>
          <a:p>
            <a:pPr algn="ctr" eaLnBrk="0" hangingPunct="0"/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tra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đánh</a:t>
            </a:r>
            <a:r>
              <a:rPr lang="en-US" sz="2000" b="1" dirty="0" smtClean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Arial" charset="0"/>
              </a:rPr>
              <a:t>giá</a:t>
            </a:r>
            <a:endParaRPr lang="en-US" sz="2000" dirty="0">
              <a:solidFill>
                <a:srgbClr val="FFFF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/>
      <p:bldP spid="18445" grpId="0"/>
      <p:bldP spid="18441" grpId="0"/>
      <p:bldP spid="184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63792"/>
            <a:ext cx="7315200" cy="457200"/>
          </a:xfrm>
        </p:spPr>
        <p:txBody>
          <a:bodyPr/>
          <a:lstStyle/>
          <a:p>
            <a:pPr algn="ctr"/>
            <a:r>
              <a:rPr lang="en-US" sz="2200" dirty="0" err="1">
                <a:solidFill>
                  <a:srgbClr val="FF0000"/>
                </a:solidFill>
              </a:rPr>
              <a:t>ĐÁNH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GIÁ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NĂNG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LỰC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SINH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VIÊN</a:t>
            </a:r>
            <a:r>
              <a:rPr lang="en-US" sz="2200" dirty="0">
                <a:solidFill>
                  <a:srgbClr val="FF0000"/>
                </a:solidFill>
              </a:rPr>
              <a:t> THEO </a:t>
            </a:r>
            <a:r>
              <a:rPr lang="en-US" sz="2200" dirty="0" smtClean="0">
                <a:solidFill>
                  <a:srgbClr val="FF0000"/>
                </a:solidFill>
              </a:rPr>
              <a:t/>
            </a:r>
            <a:br>
              <a:rPr lang="en-US" sz="2200" dirty="0" smtClean="0">
                <a:solidFill>
                  <a:srgbClr val="FF0000"/>
                </a:solidFill>
              </a:rPr>
            </a:br>
            <a:r>
              <a:rPr lang="en-US" sz="2200" dirty="0" err="1" smtClean="0">
                <a:solidFill>
                  <a:srgbClr val="FF0000"/>
                </a:solidFill>
              </a:rPr>
              <a:t>CHƯƠNG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TRÌNH</a:t>
            </a:r>
            <a:r>
              <a:rPr lang="en-US" sz="2200" dirty="0">
                <a:solidFill>
                  <a:srgbClr val="FF0000"/>
                </a:solidFill>
              </a:rPr>
              <a:t> SONG </a:t>
            </a:r>
            <a:r>
              <a:rPr lang="en-US" sz="2200" dirty="0" err="1">
                <a:solidFill>
                  <a:srgbClr val="FF0000"/>
                </a:solidFill>
              </a:rPr>
              <a:t>HÀNH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VỚI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DOANH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NGHIỆP</a:t>
            </a:r>
            <a:endParaRPr lang="en-US" sz="2200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334000" y="6507162"/>
            <a:ext cx="2286000" cy="244475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www.lttc.edu.vn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200" y="1284631"/>
            <a:ext cx="1450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Đặt</a:t>
            </a:r>
            <a:r>
              <a:rPr lang="en-US" b="1" dirty="0"/>
              <a:t> </a:t>
            </a:r>
            <a:r>
              <a:rPr lang="en-US" b="1" dirty="0" err="1"/>
              <a:t>vấn</a:t>
            </a:r>
            <a:r>
              <a:rPr lang="en-US" b="1" dirty="0"/>
              <a:t> </a:t>
            </a:r>
            <a:r>
              <a:rPr lang="en-US" b="1" dirty="0" err="1"/>
              <a:t>đề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38200" y="1810032"/>
            <a:ext cx="2380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tiêu</a:t>
            </a:r>
            <a:r>
              <a:rPr lang="en-US" b="1" dirty="0" smtClean="0"/>
              <a:t> </a:t>
            </a:r>
            <a:r>
              <a:rPr lang="en-US" b="1" dirty="0" err="1" smtClean="0"/>
              <a:t>chí</a:t>
            </a:r>
            <a:r>
              <a:rPr lang="en-US" b="1" dirty="0" smtClean="0"/>
              <a:t> </a:t>
            </a:r>
            <a:r>
              <a:rPr lang="en-US" b="1" dirty="0" err="1" smtClean="0"/>
              <a:t>đánh</a:t>
            </a:r>
            <a:r>
              <a:rPr lang="en-US" b="1" dirty="0" smtClean="0"/>
              <a:t> </a:t>
            </a:r>
            <a:r>
              <a:rPr lang="en-US" b="1" dirty="0" err="1" smtClean="0"/>
              <a:t>giá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97336" y="2568982"/>
            <a:ext cx="3571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2.2</a:t>
            </a:r>
            <a:r>
              <a:rPr lang="en-US" b="1" dirty="0" smtClean="0"/>
              <a:t>. </a:t>
            </a: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 </a:t>
            </a:r>
            <a:r>
              <a:rPr lang="en-US" b="1" dirty="0" err="1" smtClean="0"/>
              <a:t>phát</a:t>
            </a:r>
            <a:r>
              <a:rPr lang="en-US" b="1" dirty="0" smtClean="0"/>
              <a:t> </a:t>
            </a:r>
            <a:r>
              <a:rPr lang="en-US" b="1" dirty="0" err="1" smtClean="0"/>
              <a:t>triển</a:t>
            </a:r>
            <a:r>
              <a:rPr lang="en-US" b="1" dirty="0" smtClean="0"/>
              <a:t> </a:t>
            </a:r>
            <a:r>
              <a:rPr lang="en-US" b="1" dirty="0" err="1" smtClean="0"/>
              <a:t>nghề</a:t>
            </a:r>
            <a:r>
              <a:rPr lang="en-US" b="1" dirty="0" smtClean="0"/>
              <a:t> </a:t>
            </a:r>
            <a:r>
              <a:rPr lang="en-US" b="1" dirty="0" err="1" smtClean="0"/>
              <a:t>nghiệp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838200" y="3027791"/>
            <a:ext cx="3695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3. </a:t>
            </a:r>
            <a:r>
              <a:rPr lang="en-US" b="1" dirty="0" err="1" smtClean="0"/>
              <a:t>Phương</a:t>
            </a:r>
            <a:r>
              <a:rPr lang="en-US" b="1" dirty="0" smtClean="0"/>
              <a:t> </a:t>
            </a:r>
            <a:r>
              <a:rPr lang="en-US" b="1" dirty="0" err="1" smtClean="0"/>
              <a:t>pháp</a:t>
            </a:r>
            <a:r>
              <a:rPr lang="en-US" b="1" dirty="0" smtClean="0"/>
              <a:t> </a:t>
            </a:r>
            <a:r>
              <a:rPr lang="en-US" b="1" dirty="0" err="1" smtClean="0"/>
              <a:t>đánh</a:t>
            </a:r>
            <a:r>
              <a:rPr lang="en-US" b="1" dirty="0" smtClean="0"/>
              <a:t> </a:t>
            </a:r>
            <a:r>
              <a:rPr lang="en-US" b="1" dirty="0" err="1" smtClean="0"/>
              <a:t>giá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826809" y="3593767"/>
            <a:ext cx="1201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4. </a:t>
            </a:r>
            <a:r>
              <a:rPr lang="en-US" b="1" dirty="0" err="1"/>
              <a:t>Kết</a:t>
            </a:r>
            <a:r>
              <a:rPr lang="en-US" b="1" dirty="0"/>
              <a:t> </a:t>
            </a:r>
            <a:r>
              <a:rPr lang="en-US" b="1" dirty="0" err="1"/>
              <a:t>luận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597336" y="2179364"/>
            <a:ext cx="3212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2.1. </a:t>
            </a: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 </a:t>
            </a:r>
            <a:r>
              <a:rPr lang="en-US" b="1" dirty="0" err="1" smtClean="0"/>
              <a:t>và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 </a:t>
            </a:r>
            <a:r>
              <a:rPr lang="en-US" b="1" dirty="0" err="1" smtClean="0"/>
              <a:t>lực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vi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838200" y="4163952"/>
            <a:ext cx="216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</a:t>
            </a:r>
            <a:r>
              <a:rPr lang="en-US" b="1" dirty="0" smtClean="0"/>
              <a:t>. </a:t>
            </a:r>
            <a:r>
              <a:rPr lang="en-US" b="1" dirty="0" err="1" smtClean="0"/>
              <a:t>Tài</a:t>
            </a:r>
            <a:r>
              <a:rPr lang="en-US" b="1" dirty="0" smtClean="0"/>
              <a:t> </a:t>
            </a:r>
            <a:r>
              <a:rPr lang="en-US" b="1" dirty="0" err="1" smtClean="0"/>
              <a:t>liệu</a:t>
            </a:r>
            <a:r>
              <a:rPr lang="en-US" b="1" dirty="0" smtClean="0"/>
              <a:t> </a:t>
            </a:r>
            <a:r>
              <a:rPr lang="en-US" b="1" dirty="0" err="1" smtClean="0"/>
              <a:t>tham</a:t>
            </a:r>
            <a:r>
              <a:rPr lang="en-US" b="1" dirty="0" smtClean="0"/>
              <a:t> </a:t>
            </a:r>
            <a:r>
              <a:rPr lang="en-US" b="1" dirty="0" err="1" smtClean="0"/>
              <a:t>khảo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400800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64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www.lttc.edu.vn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082776" y="1447800"/>
            <a:ext cx="7086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</a:t>
            </a:r>
            <a:r>
              <a:rPr lang="en-US" sz="2400" dirty="0" err="1" smtClean="0"/>
              <a:t>Hiện</a:t>
            </a:r>
            <a:r>
              <a:rPr lang="en-US" sz="2400" dirty="0" smtClean="0"/>
              <a:t> </a:t>
            </a:r>
            <a:r>
              <a:rPr lang="en-US" sz="2400" dirty="0"/>
              <a:t>nay </a:t>
            </a:r>
            <a:r>
              <a:rPr lang="en-US" sz="2400" dirty="0" err="1"/>
              <a:t>nước</a:t>
            </a:r>
            <a:r>
              <a:rPr lang="en-US" sz="2400" dirty="0"/>
              <a:t> ta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chú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xu</a:t>
            </a:r>
            <a:r>
              <a:rPr lang="en-US" sz="2400" dirty="0"/>
              <a:t> </a:t>
            </a:r>
            <a:r>
              <a:rPr lang="en-US" sz="2400" dirty="0" err="1"/>
              <a:t>thế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xưởng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xưởng</a:t>
            </a:r>
            <a:r>
              <a:rPr lang="en-US" sz="2400" dirty="0"/>
              <a:t>,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triển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kỹ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endParaRPr lang="en-US" sz="24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3400" y="363792"/>
            <a:ext cx="7315200" cy="457200"/>
          </a:xfrm>
        </p:spPr>
        <p:txBody>
          <a:bodyPr/>
          <a:lstStyle/>
          <a:p>
            <a:pPr algn="ctr"/>
            <a:r>
              <a:rPr lang="en-US" sz="2200" dirty="0" err="1">
                <a:solidFill>
                  <a:srgbClr val="FF0000"/>
                </a:solidFill>
              </a:rPr>
              <a:t>ĐÁNH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GIÁ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NĂNG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LỰC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SINH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VIÊN</a:t>
            </a:r>
            <a:r>
              <a:rPr lang="en-US" sz="2200" dirty="0">
                <a:solidFill>
                  <a:srgbClr val="FF0000"/>
                </a:solidFill>
              </a:rPr>
              <a:t> THEO </a:t>
            </a:r>
            <a:r>
              <a:rPr lang="en-US" sz="2200" dirty="0" smtClean="0">
                <a:solidFill>
                  <a:srgbClr val="FF0000"/>
                </a:solidFill>
              </a:rPr>
              <a:t/>
            </a:r>
            <a:br>
              <a:rPr lang="en-US" sz="2200" dirty="0" smtClean="0">
                <a:solidFill>
                  <a:srgbClr val="FF0000"/>
                </a:solidFill>
              </a:rPr>
            </a:br>
            <a:r>
              <a:rPr lang="en-US" sz="2200" dirty="0" err="1" smtClean="0">
                <a:solidFill>
                  <a:srgbClr val="FF0000"/>
                </a:solidFill>
              </a:rPr>
              <a:t>CHƯƠNG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TRÌNH</a:t>
            </a:r>
            <a:r>
              <a:rPr lang="en-US" sz="2200" dirty="0">
                <a:solidFill>
                  <a:srgbClr val="FF0000"/>
                </a:solidFill>
              </a:rPr>
              <a:t> SONG </a:t>
            </a:r>
            <a:r>
              <a:rPr lang="en-US" sz="2200" dirty="0" err="1">
                <a:solidFill>
                  <a:srgbClr val="FF0000"/>
                </a:solidFill>
              </a:rPr>
              <a:t>HÀNH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VỚI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DOANH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NGHIỆP</a:t>
            </a:r>
            <a:endParaRPr lang="en-US" sz="22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2999" y="4038600"/>
            <a:ext cx="69661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</a:t>
            </a:r>
            <a:r>
              <a:rPr lang="en-US" sz="2400" dirty="0" err="1" smtClean="0"/>
              <a:t>Việc</a:t>
            </a:r>
            <a:r>
              <a:rPr lang="en-US" sz="2400" dirty="0" smtClean="0"/>
              <a:t> </a:t>
            </a:r>
            <a:r>
              <a:rPr lang="en-US" sz="2400" dirty="0" err="1"/>
              <a:t>đánh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tư</a:t>
            </a:r>
            <a:r>
              <a:rPr lang="en-US" sz="2400" dirty="0"/>
              <a:t> </a:t>
            </a:r>
            <a:r>
              <a:rPr lang="en-US" sz="2400" dirty="0" err="1"/>
              <a:t>duy</a:t>
            </a:r>
            <a:r>
              <a:rPr lang="en-US" sz="2400" dirty="0"/>
              <a:t> </a:t>
            </a:r>
            <a:r>
              <a:rPr lang="en-US" sz="2400" dirty="0" err="1"/>
              <a:t>đánh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kịp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triển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nguồn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378677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705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www.lttc.edu.vn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400800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744124" y="1494446"/>
            <a:ext cx="1798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FFFF00"/>
                </a:solidFill>
              </a:rPr>
              <a:t>T</a:t>
            </a:r>
            <a:r>
              <a:rPr lang="en-US" b="1" dirty="0" err="1" smtClean="0">
                <a:solidFill>
                  <a:srgbClr val="FFFF00"/>
                </a:solidFill>
              </a:rPr>
              <a:t>iêu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chí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đánh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giá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ltGray">
          <a:xfrm>
            <a:off x="1676400" y="952752"/>
            <a:ext cx="3802626" cy="1482216"/>
          </a:xfrm>
          <a:prstGeom prst="rightArrow">
            <a:avLst>
              <a:gd name="adj1" fmla="val 79306"/>
              <a:gd name="adj2" fmla="val 32745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just" eaLnBrk="0" hangingPunct="0"/>
            <a:endParaRPr lang="en-US" sz="170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blackWhite">
          <a:xfrm>
            <a:off x="1703439" y="1181352"/>
            <a:ext cx="3273972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rgbClr val="7030A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 smtClean="0">
                <a:latin typeface="+mj-lt"/>
              </a:rPr>
              <a:t>Thái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độ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và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năng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lực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hành</a:t>
            </a:r>
            <a:r>
              <a:rPr lang="en-US" sz="1700" dirty="0" smtClean="0">
                <a:latin typeface="+mj-lt"/>
              </a:rPr>
              <a:t> vi</a:t>
            </a:r>
            <a:endParaRPr lang="en-US" sz="1700" dirty="0">
              <a:latin typeface="+mj-lt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blackWhite">
          <a:xfrm>
            <a:off x="1710814" y="1749161"/>
            <a:ext cx="3266598" cy="4953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rgbClr val="7030A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/>
            <a:r>
              <a:rPr lang="en-US" sz="1700" dirty="0" err="1" smtClean="0">
                <a:latin typeface="+mj-lt"/>
              </a:rPr>
              <a:t>Kỹ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năng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phát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triển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nghề</a:t>
            </a:r>
            <a:r>
              <a:rPr lang="en-US" sz="1700" dirty="0" smtClean="0">
                <a:latin typeface="+mj-lt"/>
              </a:rPr>
              <a:t> </a:t>
            </a:r>
            <a:r>
              <a:rPr lang="en-US" sz="1700" dirty="0" err="1" smtClean="0">
                <a:latin typeface="+mj-lt"/>
              </a:rPr>
              <a:t>nghiệp</a:t>
            </a:r>
            <a:endParaRPr lang="en-US" sz="1700" dirty="0">
              <a:latin typeface="+mj-lt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139879" y="2389249"/>
            <a:ext cx="1942272" cy="1801751"/>
            <a:chOff x="2296318" y="2209800"/>
            <a:chExt cx="3865563" cy="3865563"/>
          </a:xfrm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318" y="2209800"/>
              <a:ext cx="3865563" cy="3865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1117" y="2482958"/>
              <a:ext cx="3255962" cy="32559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3" name="Rectangle 12"/>
          <p:cNvSpPr/>
          <p:nvPr/>
        </p:nvSpPr>
        <p:spPr>
          <a:xfrm>
            <a:off x="2193414" y="2759267"/>
            <a:ext cx="188873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Thái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độ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và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năng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lực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 eaLnBrk="0" hangingPunct="0">
              <a:defRPr/>
            </a:pP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hành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vi</a:t>
            </a:r>
            <a:endParaRPr lang="en-US" sz="22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gray">
          <a:xfrm>
            <a:off x="3928510" y="2517358"/>
            <a:ext cx="2554277" cy="36382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Thực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hiện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theo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giáo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viên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gray">
          <a:xfrm>
            <a:off x="4075123" y="2987526"/>
            <a:ext cx="2554277" cy="39624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Sự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trung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thực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gray">
          <a:xfrm>
            <a:off x="4044387" y="3508549"/>
            <a:ext cx="2554277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Chuyên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cần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và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chăm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chỉ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2864043" y="4298665"/>
            <a:ext cx="1942272" cy="1801751"/>
            <a:chOff x="2296318" y="2209800"/>
            <a:chExt cx="3865563" cy="3865563"/>
          </a:xfrm>
        </p:grpSpPr>
        <p:pic>
          <p:nvPicPr>
            <p:cNvPr id="18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318" y="2209800"/>
              <a:ext cx="3865563" cy="3865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1117" y="2482958"/>
              <a:ext cx="3255962" cy="32559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0" name="Rectangle 19"/>
          <p:cNvSpPr/>
          <p:nvPr/>
        </p:nvSpPr>
        <p:spPr>
          <a:xfrm>
            <a:off x="2902338" y="4485803"/>
            <a:ext cx="188873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Kỹ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năng</a:t>
            </a:r>
            <a:endParaRPr lang="en-US" sz="2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0" hangingPunct="0">
              <a:defRPr/>
            </a:pP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phát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triển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nghề</a:t>
            </a:r>
            <a:r>
              <a:rPr lang="en-US" sz="2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nghiệp</a:t>
            </a:r>
            <a:endParaRPr lang="en-US" sz="22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AutoShape 5"/>
          <p:cNvSpPr>
            <a:spLocks noChangeArrowheads="1"/>
          </p:cNvSpPr>
          <p:nvPr/>
        </p:nvSpPr>
        <p:spPr bwMode="gray">
          <a:xfrm>
            <a:off x="4789835" y="4746814"/>
            <a:ext cx="3988405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Kỹ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năng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nhận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định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/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xác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định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nguyên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nhân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" name="AutoShape 5"/>
          <p:cNvSpPr>
            <a:spLocks noChangeArrowheads="1"/>
          </p:cNvSpPr>
          <p:nvPr/>
        </p:nvSpPr>
        <p:spPr bwMode="gray">
          <a:xfrm>
            <a:off x="4814527" y="5199540"/>
            <a:ext cx="4329473" cy="31447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Kỹ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năng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phân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tích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/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đánh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/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tổng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hợp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thông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tin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3" name="AutoShape 5"/>
          <p:cNvSpPr>
            <a:spLocks noChangeArrowheads="1"/>
          </p:cNvSpPr>
          <p:nvPr/>
        </p:nvSpPr>
        <p:spPr bwMode="gray">
          <a:xfrm>
            <a:off x="4667914" y="5585605"/>
            <a:ext cx="2554277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Kỹ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năng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làm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việc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độc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lập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4" name="AutoShape 5"/>
          <p:cNvSpPr>
            <a:spLocks noChangeArrowheads="1"/>
          </p:cNvSpPr>
          <p:nvPr/>
        </p:nvSpPr>
        <p:spPr bwMode="gray">
          <a:xfrm>
            <a:off x="472440" y="4329145"/>
            <a:ext cx="2554277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Kỹ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năng</a:t>
            </a:r>
            <a:r>
              <a:rPr lang="en-US" sz="1600" dirty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làm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việc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nhóm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gray">
          <a:xfrm>
            <a:off x="4553278" y="4291183"/>
            <a:ext cx="2989736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Khả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năng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học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tập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và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phát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triển</a:t>
            </a:r>
            <a:endParaRPr lang="en-US" sz="1600" b="1" i="1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gray">
          <a:xfrm>
            <a:off x="310514" y="5242560"/>
            <a:ext cx="2554277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Chủ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động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trong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công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viêc</a:t>
            </a:r>
            <a:endParaRPr lang="en-US" sz="16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7" name="AutoShape 5"/>
          <p:cNvSpPr>
            <a:spLocks noChangeArrowheads="1"/>
          </p:cNvSpPr>
          <p:nvPr/>
        </p:nvSpPr>
        <p:spPr bwMode="gray">
          <a:xfrm>
            <a:off x="500461" y="5654330"/>
            <a:ext cx="2554277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Kỹ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năng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lắng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nghe</a:t>
            </a:r>
            <a:endParaRPr lang="en-US" sz="16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gray">
          <a:xfrm>
            <a:off x="309766" y="4778903"/>
            <a:ext cx="2554277" cy="3579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Kỹ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năng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thích</a:t>
            </a:r>
            <a:r>
              <a:rPr lang="en-US" sz="16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nghi</a:t>
            </a:r>
            <a:endParaRPr lang="en-US" sz="16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533400" y="363792"/>
            <a:ext cx="7315200" cy="457200"/>
          </a:xfrm>
        </p:spPr>
        <p:txBody>
          <a:bodyPr/>
          <a:lstStyle/>
          <a:p>
            <a:pPr algn="ctr"/>
            <a:r>
              <a:rPr lang="en-US" sz="2200" dirty="0" err="1">
                <a:solidFill>
                  <a:srgbClr val="FF0000"/>
                </a:solidFill>
              </a:rPr>
              <a:t>ĐÁNH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GIÁ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NĂNG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LỰC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SINH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VIÊN</a:t>
            </a:r>
            <a:r>
              <a:rPr lang="en-US" sz="2200" dirty="0">
                <a:solidFill>
                  <a:srgbClr val="FF0000"/>
                </a:solidFill>
              </a:rPr>
              <a:t> THEO </a:t>
            </a:r>
            <a:r>
              <a:rPr lang="en-US" sz="2200" dirty="0" smtClean="0">
                <a:solidFill>
                  <a:srgbClr val="FF0000"/>
                </a:solidFill>
              </a:rPr>
              <a:t/>
            </a:r>
            <a:br>
              <a:rPr lang="en-US" sz="2200" dirty="0" smtClean="0">
                <a:solidFill>
                  <a:srgbClr val="FF0000"/>
                </a:solidFill>
              </a:rPr>
            </a:br>
            <a:r>
              <a:rPr lang="en-US" sz="2200" dirty="0" err="1" smtClean="0">
                <a:solidFill>
                  <a:srgbClr val="FF0000"/>
                </a:solidFill>
              </a:rPr>
              <a:t>CHƯƠNG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TRÌNH</a:t>
            </a:r>
            <a:r>
              <a:rPr lang="en-US" sz="2200" dirty="0">
                <a:solidFill>
                  <a:srgbClr val="FF0000"/>
                </a:solidFill>
              </a:rPr>
              <a:t> SONG </a:t>
            </a:r>
            <a:r>
              <a:rPr lang="en-US" sz="2200" dirty="0" err="1">
                <a:solidFill>
                  <a:srgbClr val="FF0000"/>
                </a:solidFill>
              </a:rPr>
              <a:t>HÀNH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VỚI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DOANH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NGHIỆP</a:t>
            </a:r>
            <a:endParaRPr lang="en-US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04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/>
      <p:bldP spid="13" grpId="1"/>
      <p:bldP spid="13" grpId="2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20" grpId="0"/>
      <p:bldP spid="20" grpId="1"/>
      <p:bldP spid="20" grpId="2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www.lttc.edu.vn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400800"/>
            <a:ext cx="1238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3400" y="363792"/>
            <a:ext cx="7315200" cy="457200"/>
          </a:xfrm>
        </p:spPr>
        <p:txBody>
          <a:bodyPr/>
          <a:lstStyle/>
          <a:p>
            <a:pPr algn="ctr"/>
            <a:r>
              <a:rPr lang="en-US" sz="2200" dirty="0" err="1">
                <a:solidFill>
                  <a:srgbClr val="FF0000"/>
                </a:solidFill>
              </a:rPr>
              <a:t>ĐÁNH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GIÁ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NĂNG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LỰC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SINH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VIÊN</a:t>
            </a:r>
            <a:r>
              <a:rPr lang="en-US" sz="2200" dirty="0">
                <a:solidFill>
                  <a:srgbClr val="FF0000"/>
                </a:solidFill>
              </a:rPr>
              <a:t> THEO </a:t>
            </a:r>
            <a:r>
              <a:rPr lang="en-US" sz="2200" dirty="0" smtClean="0">
                <a:solidFill>
                  <a:srgbClr val="FF0000"/>
                </a:solidFill>
              </a:rPr>
              <a:t/>
            </a:r>
            <a:br>
              <a:rPr lang="en-US" sz="2200" dirty="0" smtClean="0">
                <a:solidFill>
                  <a:srgbClr val="FF0000"/>
                </a:solidFill>
              </a:rPr>
            </a:br>
            <a:r>
              <a:rPr lang="en-US" sz="2200" dirty="0" err="1" smtClean="0">
                <a:solidFill>
                  <a:srgbClr val="FF0000"/>
                </a:solidFill>
              </a:rPr>
              <a:t>CHƯƠNG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TRÌNH</a:t>
            </a:r>
            <a:r>
              <a:rPr lang="en-US" sz="2200" dirty="0">
                <a:solidFill>
                  <a:srgbClr val="FF0000"/>
                </a:solidFill>
              </a:rPr>
              <a:t> SONG </a:t>
            </a:r>
            <a:r>
              <a:rPr lang="en-US" sz="2200" dirty="0" err="1">
                <a:solidFill>
                  <a:srgbClr val="FF0000"/>
                </a:solidFill>
              </a:rPr>
              <a:t>HÀNH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VỚI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DOANH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NGHIỆP</a:t>
            </a:r>
            <a:endParaRPr lang="en-US" sz="2200" dirty="0">
              <a:solidFill>
                <a:srgbClr val="FF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572438" y="1732563"/>
            <a:ext cx="2600508" cy="2648273"/>
            <a:chOff x="2296318" y="2209800"/>
            <a:chExt cx="3865563" cy="3865563"/>
          </a:xfrm>
        </p:grpSpPr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318" y="2209800"/>
              <a:ext cx="3865563" cy="3865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1118" y="2514599"/>
              <a:ext cx="3255963" cy="3255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2636299" y="2502333"/>
            <a:ext cx="24823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Tiêu</a:t>
            </a:r>
            <a:r>
              <a:rPr lang="en-U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chí</a:t>
            </a:r>
            <a:endParaRPr lang="en-US" sz="28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0" hangingPunct="0">
              <a:defRPr/>
            </a:pPr>
            <a:r>
              <a:rPr lang="en-U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</a:t>
            </a:r>
            <a:r>
              <a:rPr lang="en-US" sz="28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sánh</a:t>
            </a:r>
            <a:endParaRPr lang="en-US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gray">
          <a:xfrm>
            <a:off x="4252403" y="1428135"/>
            <a:ext cx="1841086" cy="32401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Mục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tiêu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đánh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gray">
          <a:xfrm>
            <a:off x="4871829" y="1961163"/>
            <a:ext cx="1841086" cy="31101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Ngữ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cảnh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đạnh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gray">
          <a:xfrm>
            <a:off x="5175940" y="2531829"/>
            <a:ext cx="1841086" cy="33892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Nội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dung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đánh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gray">
          <a:xfrm>
            <a:off x="5212273" y="3152235"/>
            <a:ext cx="1841086" cy="31101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Công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cụ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đánh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gray">
          <a:xfrm>
            <a:off x="4960317" y="3724014"/>
            <a:ext cx="1841086" cy="33860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Thời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điểm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đánh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gray">
          <a:xfrm>
            <a:off x="4377763" y="4241028"/>
            <a:ext cx="1841085" cy="33860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Kết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quả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đánh</a:t>
            </a:r>
            <a:r>
              <a:rPr lang="en-US" sz="1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 </a:t>
            </a:r>
            <a:r>
              <a:rPr lang="en-US" sz="1400" dirty="0" err="1" smtClean="0">
                <a:solidFill>
                  <a:schemeClr val="bg1">
                    <a:lumMod val="60000"/>
                    <a:lumOff val="40000"/>
                  </a:schemeClr>
                </a:solidFill>
                <a:latin typeface="+mn-lt"/>
              </a:rPr>
              <a:t>giá</a:t>
            </a:r>
            <a:endParaRPr lang="en-US" sz="1400" dirty="0">
              <a:solidFill>
                <a:schemeClr val="bg1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3549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5181600" y="6070600"/>
            <a:ext cx="2209800" cy="482600"/>
          </a:xfrm>
        </p:spPr>
        <p:txBody>
          <a:bodyPr/>
          <a:lstStyle/>
          <a:p>
            <a:pPr eaLnBrk="1" hangingPunct="1"/>
            <a:r>
              <a:rPr lang="en-US" sz="1800" i="1" dirty="0" err="1" smtClean="0"/>
              <a:t>www.lttc.edu.vn</a:t>
            </a:r>
            <a:endParaRPr lang="en-US" sz="1800" i="1" dirty="0" smtClean="0"/>
          </a:p>
        </p:txBody>
      </p:sp>
      <p:sp>
        <p:nvSpPr>
          <p:cNvPr id="21507" name="WordArt 7"/>
          <p:cNvSpPr>
            <a:spLocks noChangeArrowheads="1" noChangeShapeType="1" noTextEdit="1"/>
          </p:cNvSpPr>
          <p:nvPr/>
        </p:nvSpPr>
        <p:spPr bwMode="gray">
          <a:xfrm>
            <a:off x="609600" y="1600200"/>
            <a:ext cx="4876800" cy="838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5400" b="1" kern="10" dirty="0" err="1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A2068"/>
                    </a:gs>
                    <a:gs pos="100000">
                      <a:srgbClr val="2F7ADF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  <a:ea typeface="Verdana"/>
                <a:cs typeface="Verdana"/>
              </a:rPr>
              <a:t>XIN</a:t>
            </a:r>
            <a:r>
              <a:rPr lang="en-US" sz="5400" b="1" kern="10" dirty="0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A2068"/>
                    </a:gs>
                    <a:gs pos="100000">
                      <a:srgbClr val="2F7ADF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  <a:ea typeface="Verdana"/>
                <a:cs typeface="Verdana"/>
              </a:rPr>
              <a:t> </a:t>
            </a:r>
            <a:r>
              <a:rPr lang="vi-VN" sz="5400" b="1" kern="10" dirty="0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A2068"/>
                    </a:gs>
                    <a:gs pos="100000">
                      <a:srgbClr val="2F7ADF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  <a:ea typeface="Verdana"/>
                <a:cs typeface="Verdana"/>
              </a:rPr>
              <a:t>CẢM </a:t>
            </a:r>
            <a:r>
              <a:rPr lang="vi-VN" sz="5400" b="1" kern="10" dirty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A2068"/>
                    </a:gs>
                    <a:gs pos="100000">
                      <a:srgbClr val="2F7ADF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  <a:ea typeface="Verdana"/>
                <a:cs typeface="Verdana"/>
              </a:rPr>
              <a:t>ƠN!</a:t>
            </a:r>
            <a:endParaRPr lang="en-US" sz="5400" b="1" kern="10" dirty="0">
              <a:ln w="28575">
                <a:solidFill>
                  <a:srgbClr val="FFFF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A2068"/>
                  </a:gs>
                  <a:gs pos="100000">
                    <a:srgbClr val="2F7ADF"/>
                  </a:gs>
                </a:gsLst>
                <a:lin ang="5400000" scaled="1"/>
              </a:gradFill>
              <a:effectLst>
                <a:outerShdw dist="107763" dir="2700000" algn="ctr" rotWithShape="0">
                  <a:srgbClr val="000000">
                    <a:alpha val="50000"/>
                  </a:srgbClr>
                </a:outerShdw>
              </a:effectLst>
              <a:latin typeface="Verdana"/>
              <a:ea typeface="Verdana"/>
              <a:cs typeface="Verdan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867400"/>
            <a:ext cx="1524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ủ đề của Office">
  <a:themeElements>
    <a:clrScheme name="Văn phò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ăn phò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ăn phòn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db2004218d">
  <a:themeElements>
    <a:clrScheme name="217tgp_cube_dark 3">
      <a:dk1>
        <a:srgbClr val="969696"/>
      </a:dk1>
      <a:lt1>
        <a:srgbClr val="FFFFFF"/>
      </a:lt1>
      <a:dk2>
        <a:srgbClr val="0A2068"/>
      </a:dk2>
      <a:lt2>
        <a:srgbClr val="85D9F7"/>
      </a:lt2>
      <a:accent1>
        <a:srgbClr val="5AB14B"/>
      </a:accent1>
      <a:accent2>
        <a:srgbClr val="2F7ADF"/>
      </a:accent2>
      <a:accent3>
        <a:srgbClr val="AAABB9"/>
      </a:accent3>
      <a:accent4>
        <a:srgbClr val="DADADA"/>
      </a:accent4>
      <a:accent5>
        <a:srgbClr val="B5D5B1"/>
      </a:accent5>
      <a:accent6>
        <a:srgbClr val="2A6ECA"/>
      </a:accent6>
      <a:hlink>
        <a:srgbClr val="8A52C8"/>
      </a:hlink>
      <a:folHlink>
        <a:srgbClr val="DD8739"/>
      </a:folHlink>
    </a:clrScheme>
    <a:fontScheme name="217tgp_cube_da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Văn phòn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2">
                <a:gamma/>
                <a:shade val="46275"/>
                <a:invGamma/>
              </a:schemeClr>
            </a:gs>
            <a:gs pos="50000">
              <a:schemeClr val="accent2"/>
            </a:gs>
            <a:gs pos="100000">
              <a:schemeClr val="accent2">
                <a:gamma/>
                <a:shade val="46275"/>
                <a:invGamma/>
              </a:schemeClr>
            </a:gs>
          </a:gsLst>
          <a:lin ang="0" scaled="1"/>
        </a:gra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2">
                <a:gamma/>
                <a:shade val="46275"/>
                <a:invGamma/>
              </a:schemeClr>
            </a:gs>
            <a:gs pos="50000">
              <a:schemeClr val="accent2"/>
            </a:gs>
            <a:gs pos="100000">
              <a:schemeClr val="accent2">
                <a:gamma/>
                <a:shade val="46275"/>
                <a:invGamma/>
              </a:schemeClr>
            </a:gs>
          </a:gsLst>
          <a:lin ang="0" scaled="1"/>
        </a:gra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217tgp_cube_dark 1">
        <a:dk1>
          <a:srgbClr val="969696"/>
        </a:dk1>
        <a:lt1>
          <a:srgbClr val="FFFFFF"/>
        </a:lt1>
        <a:dk2>
          <a:srgbClr val="005E5C"/>
        </a:dk2>
        <a:lt2>
          <a:srgbClr val="DAEEA2"/>
        </a:lt2>
        <a:accent1>
          <a:srgbClr val="238FD9"/>
        </a:accent1>
        <a:accent2>
          <a:srgbClr val="43A98E"/>
        </a:accent2>
        <a:accent3>
          <a:srgbClr val="AAB6B5"/>
        </a:accent3>
        <a:accent4>
          <a:srgbClr val="DADADA"/>
        </a:accent4>
        <a:accent5>
          <a:srgbClr val="ACC6E9"/>
        </a:accent5>
        <a:accent6>
          <a:srgbClr val="3C9980"/>
        </a:accent6>
        <a:hlink>
          <a:srgbClr val="D8A642"/>
        </a:hlink>
        <a:folHlink>
          <a:srgbClr val="B370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17tgp_cube_dark 2">
        <a:dk1>
          <a:srgbClr val="969696"/>
        </a:dk1>
        <a:lt1>
          <a:srgbClr val="FFFFFF"/>
        </a:lt1>
        <a:dk2>
          <a:srgbClr val="3F1F53"/>
        </a:dk2>
        <a:lt2>
          <a:srgbClr val="F3CC9D"/>
        </a:lt2>
        <a:accent1>
          <a:srgbClr val="557FE7"/>
        </a:accent1>
        <a:accent2>
          <a:srgbClr val="EB6363"/>
        </a:accent2>
        <a:accent3>
          <a:srgbClr val="AFABB3"/>
        </a:accent3>
        <a:accent4>
          <a:srgbClr val="DADADA"/>
        </a:accent4>
        <a:accent5>
          <a:srgbClr val="B4C0F1"/>
        </a:accent5>
        <a:accent6>
          <a:srgbClr val="D55959"/>
        </a:accent6>
        <a:hlink>
          <a:srgbClr val="9351C9"/>
        </a:hlink>
        <a:folHlink>
          <a:srgbClr val="3EB2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17tgp_cube_dark 3">
        <a:dk1>
          <a:srgbClr val="969696"/>
        </a:dk1>
        <a:lt1>
          <a:srgbClr val="FFFFFF"/>
        </a:lt1>
        <a:dk2>
          <a:srgbClr val="0A2068"/>
        </a:dk2>
        <a:lt2>
          <a:srgbClr val="85D9F7"/>
        </a:lt2>
        <a:accent1>
          <a:srgbClr val="5AB14B"/>
        </a:accent1>
        <a:accent2>
          <a:srgbClr val="2F7ADF"/>
        </a:accent2>
        <a:accent3>
          <a:srgbClr val="AAABB9"/>
        </a:accent3>
        <a:accent4>
          <a:srgbClr val="DADADA"/>
        </a:accent4>
        <a:accent5>
          <a:srgbClr val="B5D5B1"/>
        </a:accent5>
        <a:accent6>
          <a:srgbClr val="2A6ECA"/>
        </a:accent6>
        <a:hlink>
          <a:srgbClr val="8A52C8"/>
        </a:hlink>
        <a:folHlink>
          <a:srgbClr val="DD873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752</Words>
  <Application>Microsoft Office PowerPoint</Application>
  <PresentationFormat>On-screen Show (4:3)</PresentationFormat>
  <Paragraphs>103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Chủ đề của Office</vt:lpstr>
      <vt:lpstr>cdb2004218d</vt:lpstr>
      <vt:lpstr>GIÁO DỤC MỞ NHẰM ĐỔI MỚI PHƯƠNG THỨC ĐÀO TẠO</vt:lpstr>
      <vt:lpstr>GIÁO DỤC MỞ NHẰM ĐỔI MỚI PHƯƠNG THỨC ĐÀO TẠO</vt:lpstr>
      <vt:lpstr>GIÁO DỤC MỞ NHẰM ĐỔI MỚI PHƯƠNG THỨC ĐÀO TẠO</vt:lpstr>
      <vt:lpstr>PowerPoint Presentation</vt:lpstr>
      <vt:lpstr>GIÁO DỤC MỞ NHẰM ĐỔI MỚI PHƯƠNG THỨC ĐÀO TẠO</vt:lpstr>
      <vt:lpstr>ĐÁNH GIÁ NĂNG LỰC SINH VIÊN THEO  CHƯƠNG TRÌNH SONG HÀNH VỚI DOANH NGHIỆP</vt:lpstr>
      <vt:lpstr>ĐÁNH GIÁ NĂNG LỰC SINH VIÊN THEO  CHƯƠNG TRÌNH SONG HÀNH VỚI DOANH NGHIỆP</vt:lpstr>
      <vt:lpstr>ĐÁNH GIÁ NĂNG LỰC SINH VIÊN THEO  CHƯƠNG TRÌNH SONG HÀNH VỚI DOANH NGHIỆP</vt:lpstr>
      <vt:lpstr>ĐÁNH GIÁ NĂNG LỰC SINH VIÊN THEO  CHƯƠNG TRÌNH SONG HÀNH VỚI DOANH NGHIỆP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Carcassonno</dc:creator>
  <cp:lastModifiedBy>NHANKHAOTHI_LTTC</cp:lastModifiedBy>
  <cp:revision>132</cp:revision>
  <dcterms:created xsi:type="dcterms:W3CDTF">2013-03-30T05:37:07Z</dcterms:created>
  <dcterms:modified xsi:type="dcterms:W3CDTF">2020-06-16T09:12:31Z</dcterms:modified>
</cp:coreProperties>
</file>